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36"/>
  </p:notesMasterIdLst>
  <p:sldIdLst>
    <p:sldId id="256" r:id="rId2"/>
    <p:sldId id="271" r:id="rId3"/>
    <p:sldId id="272" r:id="rId4"/>
    <p:sldId id="273" r:id="rId5"/>
    <p:sldId id="275" r:id="rId6"/>
    <p:sldId id="304" r:id="rId7"/>
    <p:sldId id="305" r:id="rId8"/>
    <p:sldId id="306" r:id="rId9"/>
    <p:sldId id="277" r:id="rId10"/>
    <p:sldId id="303" r:id="rId11"/>
    <p:sldId id="302" r:id="rId12"/>
    <p:sldId id="307" r:id="rId13"/>
    <p:sldId id="279" r:id="rId14"/>
    <p:sldId id="293" r:id="rId15"/>
    <p:sldId id="308" r:id="rId16"/>
    <p:sldId id="309" r:id="rId17"/>
    <p:sldId id="310" r:id="rId18"/>
    <p:sldId id="294" r:id="rId19"/>
    <p:sldId id="311" r:id="rId20"/>
    <p:sldId id="312" r:id="rId21"/>
    <p:sldId id="296" r:id="rId22"/>
    <p:sldId id="313" r:id="rId23"/>
    <p:sldId id="301" r:id="rId24"/>
    <p:sldId id="314" r:id="rId25"/>
    <p:sldId id="299" r:id="rId26"/>
    <p:sldId id="315" r:id="rId27"/>
    <p:sldId id="316" r:id="rId28"/>
    <p:sldId id="320" r:id="rId29"/>
    <p:sldId id="317" r:id="rId30"/>
    <p:sldId id="318" r:id="rId31"/>
    <p:sldId id="319" r:id="rId32"/>
    <p:sldId id="264" r:id="rId33"/>
    <p:sldId id="321"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3862"/>
  </p:normalViewPr>
  <p:slideViewPr>
    <p:cSldViewPr snapToGrid="0" snapToObjects="1">
      <p:cViewPr varScale="1">
        <p:scale>
          <a:sx n="108" d="100"/>
          <a:sy n="108" d="100"/>
        </p:scale>
        <p:origin x="4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55F19-E0AC-9B49-992A-C79B3681FD96}" type="datetimeFigureOut">
              <a:rPr kumimoji="1" lang="zh-CN" altLang="en-US" smtClean="0"/>
              <a:t>2018/3/27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4C1E5-E582-914A-9056-DE99ED260E3B}" type="slidenum">
              <a:rPr kumimoji="1" lang="zh-CN" altLang="en-US" smtClean="0"/>
              <a:t>‹#›</a:t>
            </a:fld>
            <a:endParaRPr kumimoji="1" lang="zh-CN" altLang="en-US"/>
          </a:p>
        </p:txBody>
      </p:sp>
    </p:spTree>
    <p:extLst>
      <p:ext uri="{BB962C8B-B14F-4D97-AF65-F5344CB8AC3E}">
        <p14:creationId xmlns:p14="http://schemas.microsoft.com/office/powerpoint/2010/main" val="55080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martinfowler.com</a:t>
            </a:r>
            <a:r>
              <a:rPr kumimoji="1" lang="en-US" altLang="zh-CN" dirty="0" smtClean="0"/>
              <a:t>/articles/</a:t>
            </a:r>
            <a:r>
              <a:rPr kumimoji="1" lang="en-US" altLang="zh-CN" dirty="0" err="1" smtClean="0"/>
              <a:t>microservices.html</a:t>
            </a:r>
            <a:endParaRPr kumimoji="1" lang="zh-CN" altLang="en-US" dirty="0"/>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3</a:t>
            </a:fld>
            <a:endParaRPr kumimoji="1" lang="zh-CN" altLang="en-US"/>
          </a:p>
        </p:txBody>
      </p:sp>
    </p:spTree>
    <p:extLst>
      <p:ext uri="{BB962C8B-B14F-4D97-AF65-F5344CB8AC3E}">
        <p14:creationId xmlns:p14="http://schemas.microsoft.com/office/powerpoint/2010/main" val="894429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12</a:t>
            </a:fld>
            <a:endParaRPr kumimoji="1" lang="zh-CN" altLang="en-US"/>
          </a:p>
        </p:txBody>
      </p:sp>
    </p:spTree>
    <p:extLst>
      <p:ext uri="{BB962C8B-B14F-4D97-AF65-F5344CB8AC3E}">
        <p14:creationId xmlns:p14="http://schemas.microsoft.com/office/powerpoint/2010/main" val="1775391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13</a:t>
            </a:fld>
            <a:endParaRPr kumimoji="1" lang="zh-CN" altLang="en-US"/>
          </a:p>
        </p:txBody>
      </p:sp>
    </p:spTree>
    <p:extLst>
      <p:ext uri="{BB962C8B-B14F-4D97-AF65-F5344CB8AC3E}">
        <p14:creationId xmlns:p14="http://schemas.microsoft.com/office/powerpoint/2010/main" val="1548233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CAP</a:t>
            </a:r>
            <a:r>
              <a:rPr lang="zh-CN" altLang="en-US" sz="1200" b="0" i="0" kern="1200" dirty="0" smtClean="0">
                <a:solidFill>
                  <a:schemeClr val="tx1"/>
                </a:solidFill>
                <a:effectLst/>
                <a:latin typeface="+mn-lt"/>
                <a:ea typeface="+mn-ea"/>
                <a:cs typeface="+mn-cs"/>
              </a:rPr>
              <a:t>定理：</a:t>
            </a:r>
            <a:r>
              <a:rPr lang="en-US" altLang="zh-CN" sz="1200" b="1" i="0" kern="1200" dirty="0" smtClean="0">
                <a:solidFill>
                  <a:schemeClr val="tx1"/>
                </a:solidFill>
                <a:effectLst/>
                <a:latin typeface="+mn-lt"/>
                <a:ea typeface="+mn-ea"/>
                <a:cs typeface="+mn-cs"/>
              </a:rPr>
              <a:t>C——</a:t>
            </a:r>
            <a:r>
              <a:rPr lang="zh-CN" altLang="en-US" sz="1200" b="1" i="0" kern="1200" dirty="0" smtClean="0">
                <a:solidFill>
                  <a:schemeClr val="tx1"/>
                </a:solidFill>
                <a:effectLst/>
                <a:latin typeface="+mn-lt"/>
                <a:ea typeface="+mn-ea"/>
                <a:cs typeface="+mn-cs"/>
              </a:rPr>
              <a:t>数据一致性，</a:t>
            </a:r>
            <a:r>
              <a:rPr lang="en-US" altLang="zh-CN" sz="1200" b="1" i="0" kern="1200" dirty="0" smtClean="0">
                <a:solidFill>
                  <a:schemeClr val="tx1"/>
                </a:solidFill>
                <a:effectLst/>
                <a:latin typeface="+mn-lt"/>
                <a:ea typeface="+mn-ea"/>
                <a:cs typeface="+mn-cs"/>
              </a:rPr>
              <a:t>A——</a:t>
            </a:r>
            <a:r>
              <a:rPr lang="zh-CN" altLang="en-US" sz="1200" b="1" i="0" kern="1200" dirty="0" smtClean="0">
                <a:solidFill>
                  <a:schemeClr val="tx1"/>
                </a:solidFill>
                <a:effectLst/>
                <a:latin typeface="+mn-lt"/>
                <a:ea typeface="+mn-ea"/>
                <a:cs typeface="+mn-cs"/>
              </a:rPr>
              <a:t>服务可用性，</a:t>
            </a:r>
            <a:r>
              <a:rPr lang="en-US" altLang="zh-CN" sz="1200" b="1" i="0" kern="1200" dirty="0" smtClean="0">
                <a:solidFill>
                  <a:schemeClr val="tx1"/>
                </a:solidFill>
                <a:effectLst/>
                <a:latin typeface="+mn-lt"/>
                <a:ea typeface="+mn-ea"/>
                <a:cs typeface="+mn-cs"/>
              </a:rPr>
              <a:t>P——</a:t>
            </a:r>
            <a:r>
              <a:rPr lang="zh-CN" altLang="en-US" sz="1200" b="1" i="0" kern="1200" dirty="0" smtClean="0">
                <a:solidFill>
                  <a:schemeClr val="tx1"/>
                </a:solidFill>
                <a:effectLst/>
                <a:latin typeface="+mn-lt"/>
                <a:ea typeface="+mn-ea"/>
                <a:cs typeface="+mn-cs"/>
              </a:rPr>
              <a:t>服务对网络分区故障的容错性</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14</a:t>
            </a:fld>
            <a:endParaRPr kumimoji="1" lang="zh-CN" altLang="en-US"/>
          </a:p>
        </p:txBody>
      </p:sp>
    </p:spTree>
    <p:extLst>
      <p:ext uri="{BB962C8B-B14F-4D97-AF65-F5344CB8AC3E}">
        <p14:creationId xmlns:p14="http://schemas.microsoft.com/office/powerpoint/2010/main" val="1953161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：服务的注册中心，负责维护注册的服务列表。</a:t>
            </a:r>
          </a:p>
          <a:p>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：服务提供方，作为一个</a:t>
            </a:r>
            <a:r>
              <a:rPr lang="en-US" altLang="zh-CN" sz="1200" b="0" i="0" kern="1200" dirty="0" smtClean="0">
                <a:solidFill>
                  <a:schemeClr val="tx1"/>
                </a:solidFill>
                <a:effectLst/>
                <a:latin typeface="+mn-lt"/>
                <a:ea typeface="+mn-ea"/>
                <a:cs typeface="+mn-cs"/>
              </a:rPr>
              <a:t>Eureka Client</a:t>
            </a:r>
            <a:r>
              <a:rPr lang="zh-CN" altLang="en-US" sz="1200" b="0" i="0" kern="1200" dirty="0" smtClean="0">
                <a:solidFill>
                  <a:schemeClr val="tx1"/>
                </a:solidFill>
                <a:effectLst/>
                <a:latin typeface="+mn-lt"/>
                <a:ea typeface="+mn-ea"/>
                <a:cs typeface="+mn-cs"/>
              </a:rPr>
              <a:t>，向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做服务注册、续约和下线等操作，注册的主要数据包括服务名、机器</a:t>
            </a:r>
            <a:r>
              <a:rPr lang="en-US" altLang="zh-CN" sz="1200" b="0" i="0" kern="1200" dirty="0" err="1"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、端口号、域名等等。</a:t>
            </a:r>
          </a:p>
          <a:p>
            <a:r>
              <a:rPr lang="en-US" altLang="zh-CN" sz="1200" b="0" i="0" kern="1200" dirty="0" smtClean="0">
                <a:solidFill>
                  <a:schemeClr val="tx1"/>
                </a:solidFill>
                <a:effectLst/>
                <a:latin typeface="+mn-lt"/>
                <a:ea typeface="+mn-ea"/>
                <a:cs typeface="+mn-cs"/>
              </a:rPr>
              <a:t>Service Consumer</a:t>
            </a:r>
            <a:r>
              <a:rPr lang="zh-CN" altLang="en-US" sz="1200" b="0" i="0" kern="1200" dirty="0" smtClean="0">
                <a:solidFill>
                  <a:schemeClr val="tx1"/>
                </a:solidFill>
                <a:effectLst/>
                <a:latin typeface="+mn-lt"/>
                <a:ea typeface="+mn-ea"/>
                <a:cs typeface="+mn-cs"/>
              </a:rPr>
              <a:t>：服务消费方，作为一个</a:t>
            </a:r>
            <a:r>
              <a:rPr lang="en-US" altLang="zh-CN" sz="1200" b="0" i="0" kern="1200" dirty="0" smtClean="0">
                <a:solidFill>
                  <a:schemeClr val="tx1"/>
                </a:solidFill>
                <a:effectLst/>
                <a:latin typeface="+mn-lt"/>
                <a:ea typeface="+mn-ea"/>
                <a:cs typeface="+mn-cs"/>
              </a:rPr>
              <a:t>Eureka Client</a:t>
            </a:r>
            <a:r>
              <a:rPr lang="zh-CN" altLang="en-US" sz="1200" b="0" i="0" kern="1200" dirty="0" smtClean="0">
                <a:solidFill>
                  <a:schemeClr val="tx1"/>
                </a:solidFill>
                <a:effectLst/>
                <a:latin typeface="+mn-lt"/>
                <a:ea typeface="+mn-ea"/>
                <a:cs typeface="+mn-cs"/>
              </a:rPr>
              <a:t>，向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获取</a:t>
            </a:r>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的注册信息，并通过远程调用与</a:t>
            </a:r>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进行通信。</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Service Consumer</a:t>
            </a:r>
            <a:r>
              <a:rPr lang="zh-CN" altLang="en-US" sz="1200" b="0" i="0" kern="1200" dirty="0" smtClean="0">
                <a:solidFill>
                  <a:schemeClr val="tx1"/>
                </a:solidFill>
                <a:effectLst/>
                <a:latin typeface="+mn-lt"/>
                <a:ea typeface="+mn-ea"/>
                <a:cs typeface="+mn-cs"/>
              </a:rPr>
              <a:t>不是严格的概念，</a:t>
            </a:r>
            <a:r>
              <a:rPr lang="en-US" altLang="zh-CN" sz="1200" b="0" i="0" kern="1200" dirty="0" smtClean="0">
                <a:solidFill>
                  <a:schemeClr val="tx1"/>
                </a:solidFill>
                <a:effectLst/>
                <a:latin typeface="+mn-lt"/>
                <a:ea typeface="+mn-ea"/>
                <a:cs typeface="+mn-cs"/>
              </a:rPr>
              <a:t>Service Consumer</a:t>
            </a:r>
            <a:r>
              <a:rPr lang="zh-CN" altLang="en-US" sz="1200" b="0" i="0" kern="1200" dirty="0" smtClean="0">
                <a:solidFill>
                  <a:schemeClr val="tx1"/>
                </a:solidFill>
                <a:effectLst/>
                <a:latin typeface="+mn-lt"/>
                <a:ea typeface="+mn-ea"/>
                <a:cs typeface="+mn-cs"/>
              </a:rPr>
              <a:t>也可以随时向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注册，来让自己变成一个</a:t>
            </a:r>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a:t>
            </a: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15</a:t>
            </a:fld>
            <a:endParaRPr kumimoji="1" lang="zh-CN" altLang="en-US"/>
          </a:p>
        </p:txBody>
      </p:sp>
    </p:spTree>
    <p:extLst>
      <p:ext uri="{BB962C8B-B14F-4D97-AF65-F5344CB8AC3E}">
        <p14:creationId xmlns:p14="http://schemas.microsoft.com/office/powerpoint/2010/main" val="180869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16</a:t>
            </a:fld>
            <a:endParaRPr kumimoji="1" lang="zh-CN" altLang="en-US"/>
          </a:p>
        </p:txBody>
      </p:sp>
    </p:spTree>
    <p:extLst>
      <p:ext uri="{BB962C8B-B14F-4D97-AF65-F5344CB8AC3E}">
        <p14:creationId xmlns:p14="http://schemas.microsoft.com/office/powerpoint/2010/main" val="134362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可以运行多个实例来构建集群，解决单点问题，但不同于</a:t>
            </a:r>
            <a:r>
              <a:rPr lang="en-US" altLang="zh-CN" sz="1200" b="0" i="0" kern="1200" dirty="0" err="1" smtClean="0">
                <a:solidFill>
                  <a:schemeClr val="tx1"/>
                </a:solidFill>
                <a:effectLst/>
                <a:latin typeface="+mn-lt"/>
                <a:ea typeface="+mn-ea"/>
                <a:cs typeface="+mn-cs"/>
              </a:rPr>
              <a:t>ZooKeeper</a:t>
            </a:r>
            <a:r>
              <a:rPr lang="zh-CN" altLang="en-US" sz="1200" b="0" i="0" kern="1200" dirty="0" smtClean="0">
                <a:solidFill>
                  <a:schemeClr val="tx1"/>
                </a:solidFill>
                <a:effectLst/>
                <a:latin typeface="+mn-lt"/>
                <a:ea typeface="+mn-ea"/>
                <a:cs typeface="+mn-cs"/>
              </a:rPr>
              <a:t>的选举</a:t>
            </a:r>
            <a:r>
              <a:rPr lang="en-US" altLang="zh-CN" sz="1200" b="0" i="0" kern="1200" dirty="0" smtClean="0">
                <a:solidFill>
                  <a:schemeClr val="tx1"/>
                </a:solidFill>
                <a:effectLst/>
                <a:latin typeface="+mn-lt"/>
                <a:ea typeface="+mn-ea"/>
                <a:cs typeface="+mn-cs"/>
              </a:rPr>
              <a:t>leader</a:t>
            </a:r>
            <a:r>
              <a:rPr lang="zh-CN" altLang="en-US" sz="1200" b="0" i="0" kern="1200" dirty="0" smtClean="0">
                <a:solidFill>
                  <a:schemeClr val="tx1"/>
                </a:solidFill>
                <a:effectLst/>
                <a:latin typeface="+mn-lt"/>
                <a:ea typeface="+mn-ea"/>
                <a:cs typeface="+mn-cs"/>
              </a:rPr>
              <a:t>的过程，</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采用的是</a:t>
            </a:r>
            <a:r>
              <a:rPr lang="en-US" altLang="zh-CN" sz="1200" b="0" i="0" kern="1200" dirty="0" smtClean="0">
                <a:solidFill>
                  <a:schemeClr val="tx1"/>
                </a:solidFill>
                <a:effectLst/>
                <a:latin typeface="+mn-lt"/>
                <a:ea typeface="+mn-ea"/>
                <a:cs typeface="+mn-cs"/>
              </a:rPr>
              <a:t>Peer to Peer</a:t>
            </a:r>
            <a:r>
              <a:rPr lang="zh-CN" altLang="en-US" sz="1200" b="0" i="0" kern="1200" dirty="0" smtClean="0">
                <a:solidFill>
                  <a:schemeClr val="tx1"/>
                </a:solidFill>
                <a:effectLst/>
                <a:latin typeface="+mn-lt"/>
                <a:ea typeface="+mn-ea"/>
                <a:cs typeface="+mn-cs"/>
              </a:rPr>
              <a:t>对等通信。这是一种去中心化的架构，无</a:t>
            </a:r>
            <a:r>
              <a:rPr lang="en-US" altLang="zh-CN" sz="1200" b="0" i="0" kern="1200" dirty="0" smtClean="0">
                <a:solidFill>
                  <a:schemeClr val="tx1"/>
                </a:solidFill>
                <a:effectLst/>
                <a:latin typeface="+mn-lt"/>
                <a:ea typeface="+mn-ea"/>
                <a:cs typeface="+mn-cs"/>
              </a:rPr>
              <a:t>master/slave</a:t>
            </a:r>
            <a:r>
              <a:rPr lang="zh-CN" altLang="en-US" sz="1200" b="0" i="0" kern="1200" dirty="0" smtClean="0">
                <a:solidFill>
                  <a:schemeClr val="tx1"/>
                </a:solidFill>
                <a:effectLst/>
                <a:latin typeface="+mn-lt"/>
                <a:ea typeface="+mn-ea"/>
                <a:cs typeface="+mn-cs"/>
              </a:rPr>
              <a:t>区分，每一个</a:t>
            </a:r>
            <a:r>
              <a:rPr lang="en-US" altLang="zh-CN" sz="1200" b="0" i="0" kern="1200" dirty="0" smtClean="0">
                <a:solidFill>
                  <a:schemeClr val="tx1"/>
                </a:solidFill>
                <a:effectLst/>
                <a:latin typeface="+mn-lt"/>
                <a:ea typeface="+mn-ea"/>
                <a:cs typeface="+mn-cs"/>
              </a:rPr>
              <a:t>Peer</a:t>
            </a:r>
            <a:r>
              <a:rPr lang="zh-CN" altLang="en-US" sz="1200" b="0" i="0" kern="1200" dirty="0" smtClean="0">
                <a:solidFill>
                  <a:schemeClr val="tx1"/>
                </a:solidFill>
                <a:effectLst/>
                <a:latin typeface="+mn-lt"/>
                <a:ea typeface="+mn-ea"/>
                <a:cs typeface="+mn-cs"/>
              </a:rPr>
              <a:t>都是对等的。在这种架构中，节点通过彼此互相注册来提高可用性，每个节点需要添加一个或多个有效的</a:t>
            </a:r>
            <a:r>
              <a:rPr lang="en-US" altLang="zh-CN" sz="1200" b="0" i="0" kern="1200" dirty="0" err="1" smtClean="0">
                <a:solidFill>
                  <a:schemeClr val="tx1"/>
                </a:solidFill>
                <a:effectLst/>
                <a:latin typeface="+mn-lt"/>
                <a:ea typeface="+mn-ea"/>
                <a:cs typeface="+mn-cs"/>
              </a:rPr>
              <a:t>serviceUrl</a:t>
            </a:r>
            <a:r>
              <a:rPr lang="zh-CN" altLang="en-US" sz="1200" b="0" i="0" kern="1200" dirty="0" smtClean="0">
                <a:solidFill>
                  <a:schemeClr val="tx1"/>
                </a:solidFill>
                <a:effectLst/>
                <a:latin typeface="+mn-lt"/>
                <a:ea typeface="+mn-ea"/>
                <a:cs typeface="+mn-cs"/>
              </a:rPr>
              <a:t>指向其他节点。每个节点都可被视为其他节点的副本。</a:t>
            </a:r>
          </a:p>
          <a:p>
            <a:r>
              <a:rPr lang="zh-CN" altLang="en-US" sz="1200" b="0" i="0" kern="1200" dirty="0" smtClean="0">
                <a:solidFill>
                  <a:schemeClr val="tx1"/>
                </a:solidFill>
                <a:effectLst/>
                <a:latin typeface="+mn-lt"/>
                <a:ea typeface="+mn-ea"/>
                <a:cs typeface="+mn-cs"/>
              </a:rPr>
              <a:t>如果某台</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宕机，</a:t>
            </a:r>
            <a:r>
              <a:rPr lang="en-US" altLang="zh-CN" sz="1200" b="0" i="0" kern="1200" dirty="0" smtClean="0">
                <a:solidFill>
                  <a:schemeClr val="tx1"/>
                </a:solidFill>
                <a:effectLst/>
                <a:latin typeface="+mn-lt"/>
                <a:ea typeface="+mn-ea"/>
                <a:cs typeface="+mn-cs"/>
              </a:rPr>
              <a:t>Eureka Client</a:t>
            </a:r>
            <a:r>
              <a:rPr lang="zh-CN" altLang="en-US" sz="1200" b="0" i="0" kern="1200" dirty="0" smtClean="0">
                <a:solidFill>
                  <a:schemeClr val="tx1"/>
                </a:solidFill>
                <a:effectLst/>
                <a:latin typeface="+mn-lt"/>
                <a:ea typeface="+mn-ea"/>
                <a:cs typeface="+mn-cs"/>
              </a:rPr>
              <a:t>的请求会自动切换到新的</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节点，当宕机的服务器重新恢复后，</a:t>
            </a:r>
            <a:r>
              <a:rPr lang="en-US" altLang="zh-CN" sz="1200" b="0" i="0" kern="1200" dirty="0" smtClean="0">
                <a:solidFill>
                  <a:schemeClr val="tx1"/>
                </a:solidFill>
                <a:effectLst/>
                <a:latin typeface="+mn-lt"/>
                <a:ea typeface="+mn-ea"/>
                <a:cs typeface="+mn-cs"/>
              </a:rPr>
              <a:t>Eureka</a:t>
            </a:r>
            <a:r>
              <a:rPr lang="zh-CN" altLang="en-US" sz="1200" b="0" i="0" kern="1200" dirty="0" smtClean="0">
                <a:solidFill>
                  <a:schemeClr val="tx1"/>
                </a:solidFill>
                <a:effectLst/>
                <a:latin typeface="+mn-lt"/>
                <a:ea typeface="+mn-ea"/>
                <a:cs typeface="+mn-cs"/>
              </a:rPr>
              <a:t>会再次将其纳入到服务器集群管理之中。当节点开始接受客户端请求时，所有的操作都会进行</a:t>
            </a:r>
            <a:r>
              <a:rPr lang="en-US" altLang="zh-CN" sz="1200" b="0" i="0" kern="1200" dirty="0" err="1" smtClean="0">
                <a:solidFill>
                  <a:schemeClr val="tx1"/>
                </a:solidFill>
                <a:effectLst/>
                <a:latin typeface="+mn-lt"/>
                <a:ea typeface="+mn-ea"/>
                <a:cs typeface="+mn-cs"/>
              </a:rPr>
              <a:t>replicateToPeer</a:t>
            </a:r>
            <a:r>
              <a:rPr lang="zh-CN" altLang="en-US" sz="1200" b="0" i="0" kern="1200" dirty="0" smtClean="0">
                <a:solidFill>
                  <a:schemeClr val="tx1"/>
                </a:solidFill>
                <a:effectLst/>
                <a:latin typeface="+mn-lt"/>
                <a:ea typeface="+mn-ea"/>
                <a:cs typeface="+mn-cs"/>
              </a:rPr>
              <a:t>（节点间复制）操作，将请求复制到其他</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当前所知的所有节点中。</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一个新的</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节点启动后，会首先尝试从邻近节点获取所有实例注册表信息，完成初始化。</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通过</a:t>
            </a:r>
            <a:r>
              <a:rPr lang="en-US" altLang="zh-CN" sz="1200" b="0" i="0" kern="1200" dirty="0" err="1" smtClean="0">
                <a:solidFill>
                  <a:schemeClr val="tx1"/>
                </a:solidFill>
                <a:effectLst/>
                <a:latin typeface="+mn-lt"/>
                <a:ea typeface="+mn-ea"/>
                <a:cs typeface="+mn-cs"/>
              </a:rPr>
              <a:t>getEurekaServiceUrls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方法获取所有的节点，并且会通过心跳续约的方式定期更新。默认配置下，如果</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在一定时间内没有接收到某个服务实例的心跳，</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将会注销该实例（默认为</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秒，通过</a:t>
            </a:r>
            <a:r>
              <a:rPr lang="en-US" altLang="zh-CN" sz="1200" b="0" i="0" kern="1200" dirty="0" err="1" smtClean="0">
                <a:solidFill>
                  <a:schemeClr val="tx1"/>
                </a:solidFill>
                <a:effectLst/>
                <a:latin typeface="+mn-lt"/>
                <a:ea typeface="+mn-ea"/>
                <a:cs typeface="+mn-cs"/>
              </a:rPr>
              <a:t>eureka.instance.lease</a:t>
            </a:r>
            <a:r>
              <a:rPr lang="en-US" altLang="zh-CN" sz="1200" b="0" i="0" kern="1200" dirty="0" smtClean="0">
                <a:solidFill>
                  <a:schemeClr val="tx1"/>
                </a:solidFill>
                <a:effectLst/>
                <a:latin typeface="+mn-lt"/>
                <a:ea typeface="+mn-ea"/>
                <a:cs typeface="+mn-cs"/>
              </a:rPr>
              <a:t>-expiration-duration-in-seconds</a:t>
            </a:r>
            <a:r>
              <a:rPr lang="zh-CN" altLang="en-US" sz="1200" b="0" i="0" kern="1200" dirty="0" smtClean="0">
                <a:solidFill>
                  <a:schemeClr val="tx1"/>
                </a:solidFill>
                <a:effectLst/>
                <a:latin typeface="+mn-lt"/>
                <a:ea typeface="+mn-ea"/>
                <a:cs typeface="+mn-cs"/>
              </a:rPr>
              <a:t>配置）。当</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节点在短时间内丢失过多的心跳时（比如发生了网络分区故障），那么这个节点就会进入自我保护模式。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什么是自我保护模式？默认配置下，如果</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每分钟收到心跳续约的数量低于一个阈值（</a:t>
            </a:r>
            <a:r>
              <a:rPr lang="en-US" altLang="zh-CN" sz="1200" b="0" i="0" kern="1200" dirty="0" smtClean="0">
                <a:solidFill>
                  <a:schemeClr val="tx1"/>
                </a:solidFill>
                <a:effectLst/>
                <a:latin typeface="+mn-lt"/>
                <a:ea typeface="+mn-ea"/>
                <a:cs typeface="+mn-cs"/>
              </a:rPr>
              <a:t>instance</a:t>
            </a:r>
            <a:r>
              <a:rPr lang="zh-CN" altLang="en-US" sz="1200" b="0" i="0" kern="1200" dirty="0" smtClean="0">
                <a:solidFill>
                  <a:schemeClr val="tx1"/>
                </a:solidFill>
                <a:effectLst/>
                <a:latin typeface="+mn-lt"/>
                <a:ea typeface="+mn-ea"/>
                <a:cs typeface="+mn-cs"/>
              </a:rPr>
              <a:t>的数量*</a:t>
            </a:r>
            <a:r>
              <a:rPr lang="en-US" altLang="zh-CN" sz="1200" b="0" i="0" kern="1200" dirty="0" smtClean="0">
                <a:solidFill>
                  <a:schemeClr val="tx1"/>
                </a:solidFill>
                <a:effectLst/>
                <a:latin typeface="+mn-lt"/>
                <a:ea typeface="+mn-ea"/>
                <a:cs typeface="+mn-cs"/>
              </a:rPr>
              <a:t>(60/</a:t>
            </a:r>
            <a:r>
              <a:rPr lang="zh-CN" altLang="en-US" sz="1200" b="0" i="0" kern="1200" dirty="0" smtClean="0">
                <a:solidFill>
                  <a:schemeClr val="tx1"/>
                </a:solidFill>
                <a:effectLst/>
                <a:latin typeface="+mn-lt"/>
                <a:ea typeface="+mn-ea"/>
                <a:cs typeface="+mn-cs"/>
              </a:rPr>
              <a:t>每个</a:t>
            </a:r>
            <a:r>
              <a:rPr lang="en-US" altLang="zh-CN" sz="1200" b="0" i="0" kern="1200" dirty="0" smtClean="0">
                <a:solidFill>
                  <a:schemeClr val="tx1"/>
                </a:solidFill>
                <a:effectLst/>
                <a:latin typeface="+mn-lt"/>
                <a:ea typeface="+mn-ea"/>
                <a:cs typeface="+mn-cs"/>
              </a:rPr>
              <a:t>instance</a:t>
            </a:r>
            <a:r>
              <a:rPr lang="zh-CN" altLang="en-US" sz="1200" b="0" i="0" kern="1200" dirty="0" smtClean="0">
                <a:solidFill>
                  <a:schemeClr val="tx1"/>
                </a:solidFill>
                <a:effectLst/>
                <a:latin typeface="+mn-lt"/>
                <a:ea typeface="+mn-ea"/>
                <a:cs typeface="+mn-cs"/>
              </a:rPr>
              <a:t>的心跳间隔秒数</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自我保护系数），并且持续</a:t>
            </a:r>
            <a:r>
              <a:rPr lang="en-US" altLang="zh-CN" sz="1200" b="0" i="0" kern="1200" dirty="0" smtClean="0">
                <a:solidFill>
                  <a:schemeClr val="tx1"/>
                </a:solidFill>
                <a:effectLst/>
                <a:latin typeface="+mn-lt"/>
                <a:ea typeface="+mn-ea"/>
                <a:cs typeface="+mn-cs"/>
              </a:rPr>
              <a:t>15</a:t>
            </a:r>
            <a:r>
              <a:rPr lang="zh-CN" altLang="en-US" sz="1200" b="0" i="0" kern="1200" dirty="0" smtClean="0">
                <a:solidFill>
                  <a:schemeClr val="tx1"/>
                </a:solidFill>
                <a:effectLst/>
                <a:latin typeface="+mn-lt"/>
                <a:ea typeface="+mn-ea"/>
                <a:cs typeface="+mn-cs"/>
              </a:rPr>
              <a:t>分钟，就会触发自我保护。在自我保护模式中，</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会保护服务注册表中的信息，不再注销任何服务实例。当它收到的心跳数重新恢复到阈值以上时，该</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节点就会自动退出自我保护模式。它的设计哲学前面提到过，那就是宁可保留错误的服务注册信息，也不盲目注销任何可能健康的服务实例。该模式可以通过</a:t>
            </a:r>
            <a:r>
              <a:rPr lang="en-US" altLang="zh-CN" sz="1200" b="0" i="0" kern="1200" dirty="0" err="1" smtClean="0">
                <a:solidFill>
                  <a:schemeClr val="tx1"/>
                </a:solidFill>
                <a:effectLst/>
                <a:latin typeface="+mn-lt"/>
                <a:ea typeface="+mn-ea"/>
                <a:cs typeface="+mn-cs"/>
              </a:rPr>
              <a:t>eureka.server.enable</a:t>
            </a:r>
            <a:r>
              <a:rPr lang="en-US" altLang="zh-CN" sz="1200" b="0" i="0" kern="1200" dirty="0" smtClean="0">
                <a:solidFill>
                  <a:schemeClr val="tx1"/>
                </a:solidFill>
                <a:effectLst/>
                <a:latin typeface="+mn-lt"/>
                <a:ea typeface="+mn-ea"/>
                <a:cs typeface="+mn-cs"/>
              </a:rPr>
              <a:t>-self-preservation = false</a:t>
            </a:r>
            <a:r>
              <a:rPr lang="zh-CN" altLang="en-US" sz="1200" b="0" i="0" kern="1200" dirty="0" smtClean="0">
                <a:solidFill>
                  <a:schemeClr val="tx1"/>
                </a:solidFill>
                <a:effectLst/>
                <a:latin typeface="+mn-lt"/>
                <a:ea typeface="+mn-ea"/>
                <a:cs typeface="+mn-cs"/>
              </a:rPr>
              <a:t>来禁用，同时</a:t>
            </a:r>
            <a:r>
              <a:rPr lang="en-US" altLang="zh-CN" sz="1200" b="0" i="0" kern="1200" dirty="0" err="1" smtClean="0">
                <a:solidFill>
                  <a:schemeClr val="tx1"/>
                </a:solidFill>
                <a:effectLst/>
                <a:latin typeface="+mn-lt"/>
                <a:ea typeface="+mn-ea"/>
                <a:cs typeface="+mn-cs"/>
              </a:rPr>
              <a:t>eureka.instance.lease</a:t>
            </a:r>
            <a:r>
              <a:rPr lang="en-US" altLang="zh-CN" sz="1200" b="0" i="0" kern="1200" dirty="0" smtClean="0">
                <a:solidFill>
                  <a:schemeClr val="tx1"/>
                </a:solidFill>
                <a:effectLst/>
                <a:latin typeface="+mn-lt"/>
                <a:ea typeface="+mn-ea"/>
                <a:cs typeface="+mn-cs"/>
              </a:rPr>
              <a:t>-renewal-interval-in-seconds</a:t>
            </a:r>
            <a:r>
              <a:rPr lang="zh-CN" altLang="en-US" sz="1200" b="0" i="0" kern="1200" dirty="0" smtClean="0">
                <a:solidFill>
                  <a:schemeClr val="tx1"/>
                </a:solidFill>
                <a:effectLst/>
                <a:latin typeface="+mn-lt"/>
                <a:ea typeface="+mn-ea"/>
                <a:cs typeface="+mn-cs"/>
              </a:rPr>
              <a:t>可以用来更改心跳间隔，</a:t>
            </a:r>
            <a:r>
              <a:rPr lang="en-US" altLang="zh-CN" sz="1200" b="0" i="0" kern="1200" dirty="0" err="1" smtClean="0">
                <a:solidFill>
                  <a:schemeClr val="tx1"/>
                </a:solidFill>
                <a:effectLst/>
                <a:latin typeface="+mn-lt"/>
                <a:ea typeface="+mn-ea"/>
                <a:cs typeface="+mn-cs"/>
              </a:rPr>
              <a:t>eureka.server.renewal</a:t>
            </a:r>
            <a:r>
              <a:rPr lang="en-US" altLang="zh-CN" sz="1200" b="0" i="0" kern="1200" dirty="0" smtClean="0">
                <a:solidFill>
                  <a:schemeClr val="tx1"/>
                </a:solidFill>
                <a:effectLst/>
                <a:latin typeface="+mn-lt"/>
                <a:ea typeface="+mn-ea"/>
                <a:cs typeface="+mn-cs"/>
              </a:rPr>
              <a:t>-percent-threshold</a:t>
            </a:r>
            <a:r>
              <a:rPr lang="zh-CN" altLang="en-US" sz="1200" b="0" i="0" kern="1200" dirty="0" smtClean="0">
                <a:solidFill>
                  <a:schemeClr val="tx1"/>
                </a:solidFill>
                <a:effectLst/>
                <a:latin typeface="+mn-lt"/>
                <a:ea typeface="+mn-ea"/>
                <a:cs typeface="+mn-cs"/>
              </a:rPr>
              <a:t>可以用来修改自我保护系数（默认</a:t>
            </a:r>
            <a:r>
              <a:rPr lang="en-US" altLang="zh-CN" sz="1200" b="0" i="0" kern="1200" dirty="0" smtClean="0">
                <a:solidFill>
                  <a:schemeClr val="tx1"/>
                </a:solidFill>
                <a:effectLst/>
                <a:latin typeface="+mn-lt"/>
                <a:ea typeface="+mn-ea"/>
                <a:cs typeface="+mn-cs"/>
              </a:rPr>
              <a:t>0.85</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17</a:t>
            </a:fld>
            <a:endParaRPr kumimoji="1" lang="zh-CN" altLang="en-US"/>
          </a:p>
        </p:txBody>
      </p:sp>
    </p:spTree>
    <p:extLst>
      <p:ext uri="{BB962C8B-B14F-4D97-AF65-F5344CB8AC3E}">
        <p14:creationId xmlns:p14="http://schemas.microsoft.com/office/powerpoint/2010/main" val="142788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Service Provider</a:t>
            </a:r>
            <a:r>
              <a:rPr lang="zh-CN" altLang="en-US" sz="1200" b="0" i="0" kern="1200" dirty="0" smtClean="0">
                <a:solidFill>
                  <a:schemeClr val="tx1"/>
                </a:solidFill>
                <a:effectLst/>
                <a:latin typeface="+mn-lt"/>
                <a:ea typeface="+mn-ea"/>
                <a:cs typeface="+mn-cs"/>
              </a:rPr>
              <a:t>本质上是一个</a:t>
            </a:r>
            <a:r>
              <a:rPr lang="en-US" altLang="zh-CN" sz="1200" b="0" i="0" kern="1200" dirty="0" smtClean="0">
                <a:solidFill>
                  <a:schemeClr val="tx1"/>
                </a:solidFill>
                <a:effectLst/>
                <a:latin typeface="+mn-lt"/>
                <a:ea typeface="+mn-ea"/>
                <a:cs typeface="+mn-cs"/>
              </a:rPr>
              <a:t>Eureka Client</a:t>
            </a:r>
            <a:r>
              <a:rPr lang="zh-CN" altLang="en-US" sz="1200" b="0" i="0" kern="1200" dirty="0" smtClean="0">
                <a:solidFill>
                  <a:schemeClr val="tx1"/>
                </a:solidFill>
                <a:effectLst/>
                <a:latin typeface="+mn-lt"/>
                <a:ea typeface="+mn-ea"/>
                <a:cs typeface="+mn-cs"/>
              </a:rPr>
              <a:t>。它启动时，会调用服务注册方法，向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注册自己的信息。</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会维护一个已注册服务的列表，这个列表为一个嵌套的</a:t>
            </a:r>
            <a:r>
              <a:rPr lang="en-US" altLang="zh-CN" sz="1200" b="0" i="0" kern="1200" dirty="0" smtClean="0">
                <a:solidFill>
                  <a:schemeClr val="tx1"/>
                </a:solidFill>
                <a:effectLst/>
                <a:latin typeface="+mn-lt"/>
                <a:ea typeface="+mn-ea"/>
                <a:cs typeface="+mn-cs"/>
              </a:rPr>
              <a:t>hash map</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第一层，</a:t>
            </a:r>
            <a:r>
              <a:rPr lang="en-US" altLang="zh-CN" sz="1200" b="0" i="0" kern="1200" dirty="0" smtClean="0">
                <a:solidFill>
                  <a:schemeClr val="tx1"/>
                </a:solidFill>
                <a:effectLst/>
                <a:latin typeface="+mn-lt"/>
                <a:ea typeface="+mn-ea"/>
                <a:cs typeface="+mn-cs"/>
              </a:rPr>
              <a:t>application name</a:t>
            </a:r>
            <a:r>
              <a:rPr lang="zh-CN" altLang="en-US" sz="1200" b="0" i="0" kern="1200" dirty="0" smtClean="0">
                <a:solidFill>
                  <a:schemeClr val="tx1"/>
                </a:solidFill>
                <a:effectLst/>
                <a:latin typeface="+mn-lt"/>
                <a:ea typeface="+mn-ea"/>
                <a:cs typeface="+mn-cs"/>
              </a:rPr>
              <a:t>和对应的服务实例。</a:t>
            </a:r>
          </a:p>
          <a:p>
            <a:r>
              <a:rPr lang="zh-CN" altLang="en-US" sz="1200" b="0" i="0" kern="1200" dirty="0" smtClean="0">
                <a:solidFill>
                  <a:schemeClr val="tx1"/>
                </a:solidFill>
                <a:effectLst/>
                <a:latin typeface="+mn-lt"/>
                <a:ea typeface="+mn-ea"/>
                <a:cs typeface="+mn-cs"/>
              </a:rPr>
              <a:t>第二层，服务实例及其对应的注册信息，包括</a:t>
            </a:r>
            <a:r>
              <a:rPr lang="en-US" altLang="zh-CN" sz="1200" b="0" i="0" kern="1200" dirty="0" smtClean="0">
                <a:solidFill>
                  <a:schemeClr val="tx1"/>
                </a:solidFill>
                <a:effectLst/>
                <a:latin typeface="+mn-lt"/>
                <a:ea typeface="+mn-ea"/>
                <a:cs typeface="+mn-cs"/>
              </a:rPr>
              <a:t>IP</a:t>
            </a:r>
            <a:r>
              <a:rPr lang="zh-CN" altLang="en-US" sz="1200" b="0" i="0" kern="1200" dirty="0" smtClean="0">
                <a:solidFill>
                  <a:schemeClr val="tx1"/>
                </a:solidFill>
                <a:effectLst/>
                <a:latin typeface="+mn-lt"/>
                <a:ea typeface="+mn-ea"/>
                <a:cs typeface="+mn-cs"/>
              </a:rPr>
              <a:t>，端口号等。</a:t>
            </a:r>
          </a:p>
          <a:p>
            <a:r>
              <a:rPr lang="zh-CN" altLang="en-US" sz="1200" b="0" i="0" kern="1200" dirty="0" smtClean="0">
                <a:solidFill>
                  <a:schemeClr val="tx1"/>
                </a:solidFill>
                <a:effectLst/>
                <a:latin typeface="+mn-lt"/>
                <a:ea typeface="+mn-ea"/>
                <a:cs typeface="+mn-cs"/>
              </a:rPr>
              <a:t>当实例状态发生变化时（如自身检测认为</a:t>
            </a:r>
            <a:r>
              <a:rPr lang="en-US" altLang="zh-CN" sz="1200" b="0" i="0" kern="1200" dirty="0" smtClean="0">
                <a:solidFill>
                  <a:schemeClr val="tx1"/>
                </a:solidFill>
                <a:effectLst/>
                <a:latin typeface="+mn-lt"/>
                <a:ea typeface="+mn-ea"/>
                <a:cs typeface="+mn-cs"/>
              </a:rPr>
              <a:t>Down</a:t>
            </a:r>
            <a:r>
              <a:rPr lang="zh-CN" altLang="en-US" sz="1200" b="0" i="0" kern="1200" dirty="0" smtClean="0">
                <a:solidFill>
                  <a:schemeClr val="tx1"/>
                </a:solidFill>
                <a:effectLst/>
                <a:latin typeface="+mn-lt"/>
                <a:ea typeface="+mn-ea"/>
                <a:cs typeface="+mn-cs"/>
              </a:rPr>
              <a:t>的时候），也会向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更新自己的服务状态，同时用</a:t>
            </a:r>
            <a:r>
              <a:rPr lang="en-US" altLang="zh-CN" sz="1200" b="0" i="0" kern="1200" dirty="0" err="1" smtClean="0">
                <a:solidFill>
                  <a:schemeClr val="tx1"/>
                </a:solidFill>
                <a:effectLst/>
                <a:latin typeface="+mn-lt"/>
                <a:ea typeface="+mn-ea"/>
                <a:cs typeface="+mn-cs"/>
              </a:rPr>
              <a:t>replicateToPeers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向其它</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节点做状态同步。</a:t>
            </a: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18</a:t>
            </a:fld>
            <a:endParaRPr kumimoji="1" lang="zh-CN" altLang="en-US"/>
          </a:p>
        </p:txBody>
      </p:sp>
    </p:spTree>
    <p:extLst>
      <p:ext uri="{BB962C8B-B14F-4D97-AF65-F5344CB8AC3E}">
        <p14:creationId xmlns:p14="http://schemas.microsoft.com/office/powerpoint/2010/main" val="52297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服务实例启动后，会周期性地向</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发送心跳以续约自己的信息，避免自己的注册信息被剔除。续约的方式与服务注册基本一致：首先更新自身状态，再同步到其它</a:t>
            </a:r>
            <a:r>
              <a:rPr lang="en-US" altLang="zh-CN" sz="1200" b="0" i="0" kern="1200" dirty="0" smtClean="0">
                <a:solidFill>
                  <a:schemeClr val="tx1"/>
                </a:solidFill>
                <a:effectLst/>
                <a:latin typeface="+mn-lt"/>
                <a:ea typeface="+mn-ea"/>
                <a:cs typeface="+mn-cs"/>
              </a:rPr>
              <a:t>Peer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如果</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在一段时间内没有接收到某个微服务节点的心跳，</a:t>
            </a:r>
            <a:r>
              <a:rPr lang="en-US" altLang="zh-CN" sz="1200" b="0" i="0" kern="1200" dirty="0" smtClean="0">
                <a:solidFill>
                  <a:schemeClr val="tx1"/>
                </a:solidFill>
                <a:effectLst/>
                <a:latin typeface="+mn-lt"/>
                <a:ea typeface="+mn-ea"/>
                <a:cs typeface="+mn-cs"/>
              </a:rPr>
              <a:t>Eureka Server</a:t>
            </a:r>
            <a:r>
              <a:rPr lang="zh-CN" altLang="en-US" sz="1200" b="0" i="0" kern="1200" dirty="0" smtClean="0">
                <a:solidFill>
                  <a:schemeClr val="tx1"/>
                </a:solidFill>
                <a:effectLst/>
                <a:latin typeface="+mn-lt"/>
                <a:ea typeface="+mn-ea"/>
                <a:cs typeface="+mn-cs"/>
              </a:rPr>
              <a:t>将会注销该微服务节点（自我保护模式除外）。</a:t>
            </a: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19</a:t>
            </a:fld>
            <a:endParaRPr kumimoji="1" lang="zh-CN" altLang="en-US"/>
          </a:p>
        </p:txBody>
      </p:sp>
    </p:spTree>
    <p:extLst>
      <p:ext uri="{BB962C8B-B14F-4D97-AF65-F5344CB8AC3E}">
        <p14:creationId xmlns:p14="http://schemas.microsoft.com/office/powerpoint/2010/main" val="1988852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20</a:t>
            </a:fld>
            <a:endParaRPr kumimoji="1" lang="zh-CN" altLang="en-US"/>
          </a:p>
        </p:txBody>
      </p:sp>
    </p:spTree>
    <p:extLst>
      <p:ext uri="{BB962C8B-B14F-4D97-AF65-F5344CB8AC3E}">
        <p14:creationId xmlns:p14="http://schemas.microsoft.com/office/powerpoint/2010/main" val="920426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源码解析</a:t>
            </a:r>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blog.didispace.com</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springcloud</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sourcecode</a:t>
            </a:r>
            <a:r>
              <a:rPr lang="en-US" altLang="zh-CN" sz="1200" b="0" i="0" kern="1200" dirty="0" smtClean="0">
                <a:solidFill>
                  <a:schemeClr val="tx1"/>
                </a:solidFill>
                <a:effectLst/>
                <a:latin typeface="+mn-lt"/>
                <a:ea typeface="+mn-ea"/>
                <a:cs typeface="+mn-cs"/>
              </a:rPr>
              <a:t>-ribbon/</a:t>
            </a:r>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21</a:t>
            </a:fld>
            <a:endParaRPr kumimoji="1" lang="zh-CN" altLang="en-US"/>
          </a:p>
        </p:txBody>
      </p:sp>
    </p:spTree>
    <p:extLst>
      <p:ext uri="{BB962C8B-B14F-4D97-AF65-F5344CB8AC3E}">
        <p14:creationId xmlns:p14="http://schemas.microsoft.com/office/powerpoint/2010/main" val="2086963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4">
                    <a:lumMod val="20000"/>
                    <a:lumOff val="80000"/>
                  </a:schemeClr>
                </a:solidFill>
              </a:rPr>
              <a:t>1.</a:t>
            </a:r>
            <a:r>
              <a:rPr lang="zh-CN" altLang="en-US" sz="1200" dirty="0" smtClean="0">
                <a:solidFill>
                  <a:schemeClr val="accent4">
                    <a:lumMod val="20000"/>
                    <a:lumOff val="80000"/>
                  </a:schemeClr>
                </a:solidFill>
              </a:rPr>
              <a:t>微服务架构中将组件定义为可被独立替换和升级的软件单元，在应用架构设计中通过将整体应用切分成可独立部署及升级的微服务方式进行组件化设计</a:t>
            </a:r>
            <a:r>
              <a:rPr lang="en-US" altLang="zh-CN" sz="1200" dirty="0" smtClean="0">
                <a:solidFill>
                  <a:schemeClr val="accent4">
                    <a:lumMod val="20000"/>
                    <a:lumOff val="80000"/>
                  </a:schemeClr>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4">
                    <a:lumMod val="20000"/>
                    <a:lumOff val="80000"/>
                  </a:schemeClr>
                </a:solidFill>
              </a:rPr>
              <a:t>2.</a:t>
            </a:r>
            <a:r>
              <a:rPr lang="zh-CN" altLang="en-US" sz="1200" b="0" i="0" kern="1200" dirty="0" smtClean="0">
                <a:solidFill>
                  <a:schemeClr val="tx1"/>
                </a:solidFill>
                <a:effectLst/>
                <a:latin typeface="+mn-lt"/>
                <a:ea typeface="+mn-ea"/>
                <a:cs typeface="+mn-cs"/>
              </a:rPr>
              <a:t>微服务架构采取以业务能力为出发点组织服务的策略</a:t>
            </a:r>
            <a:r>
              <a:rPr lang="en-US" altLang="zh-CN"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传统的应用模式是一个团队以项目模式开发完整的应用，开发完成后就交付给运维团队负责维护；微服务架构则倡导一个团队应该如开发产品般负责一个“微服务”完整的生命周期，倡导“谁开发，谁运营”的开发运维一体化方法</a:t>
            </a:r>
            <a:r>
              <a:rPr lang="en-US" altLang="zh-CN"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微服务架构主张将组件间通讯的相关业务逻辑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智能放在组件端点侧而非放在通讯组件中，通讯机制或组件应该尽量简单及松耦合。</a:t>
            </a:r>
            <a:r>
              <a:rPr lang="en-US" altLang="zh-CN" sz="1200" b="0" i="0" kern="1200" dirty="0" smtClean="0">
                <a:solidFill>
                  <a:schemeClr val="tx1"/>
                </a:solidFill>
                <a:effectLst/>
                <a:latin typeface="+mn-lt"/>
                <a:ea typeface="+mn-ea"/>
                <a:cs typeface="+mn-cs"/>
              </a:rPr>
              <a:t>RESTful HTTP</a:t>
            </a:r>
            <a:r>
              <a:rPr lang="zh-CN" altLang="en-US" sz="1200" b="0" i="0" kern="1200" dirty="0" smtClean="0">
                <a:solidFill>
                  <a:schemeClr val="tx1"/>
                </a:solidFill>
                <a:effectLst/>
                <a:latin typeface="+mn-lt"/>
                <a:ea typeface="+mn-ea"/>
                <a:cs typeface="+mn-cs"/>
              </a:rPr>
              <a:t>协议和仅提供消息路由功能的轻量级异步机制是微服务架构中最常用的通讯机制。</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整体式应用往往倾向于采用单一技术平台，微服务架构则鼓励使用合适的工具完成各自的任务，每个微服务可以考虑选用最佳工具完成</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如不同的编程语言</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。微服务的技术标准倾向于寻找其他开发者已成功验证解决类似问题的技术。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微服务架构倡导采用多样性持久化</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PolyglotPersistence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的方法，让每个微服务管理其自有数据库，并允许不同微服务采用不同的数据持久化技术。</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云化及自动化部署等技术极大地降低了微服务构建、部署和运维的难度，通过应用持续集成和持续交付等方法有助于达到加速推出市场的目的。</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微服务架构所带来的一个后果是必须考虑每个服务的失败容错机制。因此，微服务非常重视建立架构及业务相关指标的实时监控和日志机制。</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微服务应用更注重快速更新，因此系统的计会随时间不断变化及演进。微服务的设计受业务功能的生命周期等因素影响。如某应用是整体式应用，但逐渐朝微应用架构方向演进，整体式应用仍是核心，但新功能将使用应用所提供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构建。再如在某微服务应用中，可替代性模块化设计的基本原则，在实施后发现某两个微服务经常必须同时更新，则这很可能意味着应将其合并为一个微服务。</a:t>
            </a:r>
            <a:endParaRPr lang="zh-CN" altLang="en-US" sz="1200" dirty="0" smtClean="0">
              <a:solidFill>
                <a:schemeClr val="accent4">
                  <a:lumMod val="20000"/>
                  <a:lumOff val="80000"/>
                </a:schemeClr>
              </a:solidFill>
            </a:endParaRP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4</a:t>
            </a:fld>
            <a:endParaRPr kumimoji="1" lang="zh-CN" altLang="en-US"/>
          </a:p>
        </p:txBody>
      </p:sp>
    </p:spTree>
    <p:extLst>
      <p:ext uri="{BB962C8B-B14F-4D97-AF65-F5344CB8AC3E}">
        <p14:creationId xmlns:p14="http://schemas.microsoft.com/office/powerpoint/2010/main" val="1369602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22</a:t>
            </a:fld>
            <a:endParaRPr kumimoji="1" lang="zh-CN" altLang="en-US"/>
          </a:p>
        </p:txBody>
      </p:sp>
    </p:spTree>
    <p:extLst>
      <p:ext uri="{BB962C8B-B14F-4D97-AF65-F5344CB8AC3E}">
        <p14:creationId xmlns:p14="http://schemas.microsoft.com/office/powerpoint/2010/main" val="135819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23</a:t>
            </a:fld>
            <a:endParaRPr kumimoji="1" lang="zh-CN" altLang="en-US"/>
          </a:p>
        </p:txBody>
      </p:sp>
    </p:spTree>
    <p:extLst>
      <p:ext uri="{BB962C8B-B14F-4D97-AF65-F5344CB8AC3E}">
        <p14:creationId xmlns:p14="http://schemas.microsoft.com/office/powerpoint/2010/main" val="1145151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“断路器”本身是一种开关装置，当某个服务单元发生故障之后，通过断路器的故障监控（类似熔断保险丝），向调用方返回一个符合预期的、可处理的备选响应（</a:t>
            </a:r>
            <a:r>
              <a:rPr lang="en-US" altLang="zh-CN" sz="1200" b="0" i="0" kern="1200" dirty="0" err="1" smtClean="0">
                <a:solidFill>
                  <a:schemeClr val="tx1"/>
                </a:solidFill>
                <a:effectLst/>
                <a:latin typeface="+mn-lt"/>
                <a:ea typeface="+mn-ea"/>
                <a:cs typeface="+mn-cs"/>
              </a:rPr>
              <a:t>FallBack</a:t>
            </a:r>
            <a:r>
              <a:rPr lang="zh-CN" altLang="en-US" sz="1200" b="0" i="0" kern="1200" dirty="0" smtClean="0">
                <a:solidFill>
                  <a:schemeClr val="tx1"/>
                </a:solidFill>
                <a:effectLst/>
                <a:latin typeface="+mn-lt"/>
                <a:ea typeface="+mn-ea"/>
                <a:cs typeface="+mn-cs"/>
              </a:rPr>
              <a:t>），而不是长时间的等待或者抛出调用方无法处理的异常，这样就保证了服务调用方的线程不会被长时间、不必要地占用，从而避免了故障在分布式系统中的蔓延，乃至雪崩。</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当然，在请求失败频率较低的情况下，</a:t>
            </a:r>
            <a:r>
              <a:rPr lang="en-US" altLang="zh-CN" sz="1200" b="0" i="0" kern="1200" dirty="0" err="1" smtClean="0">
                <a:solidFill>
                  <a:schemeClr val="tx1"/>
                </a:solidFill>
                <a:effectLst/>
                <a:latin typeface="+mn-lt"/>
                <a:ea typeface="+mn-ea"/>
                <a:cs typeface="+mn-cs"/>
              </a:rPr>
              <a:t>Hystrix</a:t>
            </a:r>
            <a:r>
              <a:rPr lang="zh-CN" altLang="en-US" sz="1200" b="0" i="0" kern="1200" dirty="0" smtClean="0">
                <a:solidFill>
                  <a:schemeClr val="tx1"/>
                </a:solidFill>
                <a:effectLst/>
                <a:latin typeface="+mn-lt"/>
                <a:ea typeface="+mn-ea"/>
                <a:cs typeface="+mn-cs"/>
              </a:rPr>
              <a:t>还是会直接把故障返回给客户端。只有当失败次数达到阈值（默认在</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秒内失败</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次）时，断路器打开并且不进行后续通信，而是直接返回备选响应。当然，</a:t>
            </a:r>
            <a:r>
              <a:rPr lang="en-US" altLang="zh-CN" sz="1200" b="0" i="0" kern="1200" dirty="0" err="1" smtClean="0">
                <a:solidFill>
                  <a:schemeClr val="tx1"/>
                </a:solidFill>
                <a:effectLst/>
                <a:latin typeface="+mn-lt"/>
                <a:ea typeface="+mn-ea"/>
                <a:cs typeface="+mn-cs"/>
              </a:rPr>
              <a:t>Hystrix</a:t>
            </a:r>
            <a:r>
              <a:rPr lang="zh-CN" altLang="en-US" sz="1200" b="0" i="0" kern="1200" dirty="0" smtClean="0">
                <a:solidFill>
                  <a:schemeClr val="tx1"/>
                </a:solidFill>
                <a:effectLst/>
                <a:latin typeface="+mn-lt"/>
                <a:ea typeface="+mn-ea"/>
                <a:cs typeface="+mn-cs"/>
              </a:rPr>
              <a:t>的备选响应也是可以由开发者定制的。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fontAlgn="base"/>
            <a:r>
              <a:rPr lang="zh-CN" altLang="en-US" sz="1200" b="0" i="0" kern="1200" dirty="0" smtClean="0">
                <a:solidFill>
                  <a:schemeClr val="tx1"/>
                </a:solidFill>
                <a:effectLst/>
                <a:latin typeface="+mn-lt"/>
                <a:ea typeface="+mn-ea"/>
                <a:cs typeface="+mn-cs"/>
              </a:rPr>
              <a:t>在断路器打开之后，处理逻辑并没有结束，我们的降级逻辑已经被成了主逻辑，那么原来的主逻辑要如何恢复呢？对于这一问题，</a:t>
            </a:r>
            <a:r>
              <a:rPr lang="en-US" altLang="zh-CN" sz="1200" b="0" i="0" kern="1200" dirty="0" err="1" smtClean="0">
                <a:solidFill>
                  <a:schemeClr val="tx1"/>
                </a:solidFill>
                <a:effectLst/>
                <a:latin typeface="+mn-lt"/>
                <a:ea typeface="+mn-ea"/>
                <a:cs typeface="+mn-cs"/>
              </a:rPr>
              <a:t>hystrix</a:t>
            </a:r>
            <a:r>
              <a:rPr lang="zh-CN" altLang="en-US" sz="1200" b="0" i="0" kern="1200" dirty="0" smtClean="0">
                <a:solidFill>
                  <a:schemeClr val="tx1"/>
                </a:solidFill>
                <a:effectLst/>
                <a:latin typeface="+mn-lt"/>
                <a:ea typeface="+mn-ea"/>
                <a:cs typeface="+mn-cs"/>
              </a:rPr>
              <a:t>也为我们实现了自动恢复功能。当断路器打开，对主逻辑进行熔断之后，</a:t>
            </a:r>
            <a:r>
              <a:rPr lang="en-US" altLang="zh-CN" sz="1200" b="0" i="0" kern="1200" dirty="0" err="1" smtClean="0">
                <a:solidFill>
                  <a:schemeClr val="tx1"/>
                </a:solidFill>
                <a:effectLst/>
                <a:latin typeface="+mn-lt"/>
                <a:ea typeface="+mn-ea"/>
                <a:cs typeface="+mn-cs"/>
              </a:rPr>
              <a:t>hystrix</a:t>
            </a:r>
            <a:r>
              <a:rPr lang="zh-CN" altLang="en-US" sz="1200" b="0" i="0" kern="1200" dirty="0" smtClean="0">
                <a:solidFill>
                  <a:schemeClr val="tx1"/>
                </a:solidFill>
                <a:effectLst/>
                <a:latin typeface="+mn-lt"/>
                <a:ea typeface="+mn-ea"/>
                <a:cs typeface="+mn-cs"/>
              </a:rPr>
              <a:t>会启动一个休眠时间窗，在这个时间窗内，降级逻辑是临时的成为主逻辑，当休眠时间窗到期，断路器将进入半开状态，释放一次请求到原来的主逻辑上，如果此次请求正常返回，那么断路器将继续闭合，主逻辑恢复，如果这次请求依然有问题，断路器继续进入打开状态，休眠时间窗重新计时。</a:t>
            </a:r>
          </a:p>
          <a:p>
            <a:pPr fontAlgn="base"/>
            <a:r>
              <a:rPr lang="zh-CN" altLang="en-US" sz="1200" b="0" i="0" kern="1200" dirty="0" smtClean="0">
                <a:solidFill>
                  <a:schemeClr val="tx1"/>
                </a:solidFill>
                <a:effectLst/>
                <a:latin typeface="+mn-lt"/>
                <a:ea typeface="+mn-ea"/>
                <a:cs typeface="+mn-cs"/>
              </a:rPr>
              <a:t>通过上面的一系列机制，</a:t>
            </a:r>
            <a:r>
              <a:rPr lang="en-US" altLang="zh-CN" sz="1200" b="0" i="0" kern="1200" dirty="0" err="1" smtClean="0">
                <a:solidFill>
                  <a:schemeClr val="tx1"/>
                </a:solidFill>
                <a:effectLst/>
                <a:latin typeface="+mn-lt"/>
                <a:ea typeface="+mn-ea"/>
                <a:cs typeface="+mn-cs"/>
              </a:rPr>
              <a:t>hystrix</a:t>
            </a:r>
            <a:r>
              <a:rPr lang="zh-CN" altLang="en-US" sz="1200" b="0" i="0" kern="1200" dirty="0" smtClean="0">
                <a:solidFill>
                  <a:schemeClr val="tx1"/>
                </a:solidFill>
                <a:effectLst/>
                <a:latin typeface="+mn-lt"/>
                <a:ea typeface="+mn-ea"/>
                <a:cs typeface="+mn-cs"/>
              </a:rPr>
              <a:t>的断路器实现了对依赖资源故障的端口、对降级策略的自动切换以及对主逻辑的自动恢复机制。这使得我们的微服务在依赖外部服务或资源的时候得到了非常好的保护，同时对于一些具备降级逻辑的业务需求可以实现自动化的切换与恢复，相比于设置开关由监控和运维来进行切换的传统实现方式显得更为智能和高效。</a:t>
            </a:r>
          </a:p>
          <a:p>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24</a:t>
            </a:fld>
            <a:endParaRPr kumimoji="1" lang="zh-CN" altLang="en-US"/>
          </a:p>
        </p:txBody>
      </p:sp>
    </p:spTree>
    <p:extLst>
      <p:ext uri="{BB962C8B-B14F-4D97-AF65-F5344CB8AC3E}">
        <p14:creationId xmlns:p14="http://schemas.microsoft.com/office/powerpoint/2010/main" val="53074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25</a:t>
            </a:fld>
            <a:endParaRPr kumimoji="1" lang="zh-CN" altLang="en-US"/>
          </a:p>
        </p:txBody>
      </p:sp>
    </p:spTree>
    <p:extLst>
      <p:ext uri="{BB962C8B-B14F-4D97-AF65-F5344CB8AC3E}">
        <p14:creationId xmlns:p14="http://schemas.microsoft.com/office/powerpoint/2010/main" val="1987519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26</a:t>
            </a:fld>
            <a:endParaRPr kumimoji="1" lang="zh-CN" altLang="en-US"/>
          </a:p>
        </p:txBody>
      </p:sp>
    </p:spTree>
    <p:extLst>
      <p:ext uri="{BB962C8B-B14F-4D97-AF65-F5344CB8AC3E}">
        <p14:creationId xmlns:p14="http://schemas.microsoft.com/office/powerpoint/2010/main" val="700883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smtClean="0">
                <a:solidFill>
                  <a:schemeClr val="tx1"/>
                </a:solidFill>
                <a:effectLst/>
                <a:latin typeface="+mn-lt"/>
                <a:ea typeface="+mn-ea"/>
                <a:cs typeface="+mn-cs"/>
              </a:rPr>
              <a:t>首先，破坏了服务无状态特点。为了保证对外服务的安全性，我们需要实现对服务访问的权限控制，而开放服务的权限控制机制将会贯穿并污染整个开放服务的业务逻辑，这会带来的最直接问题是，破坏了服务集群中</a:t>
            </a:r>
            <a:r>
              <a:rPr lang="en-US" altLang="zh-CN" sz="1200" b="0" i="0" kern="1200" dirty="0" smtClean="0">
                <a:solidFill>
                  <a:schemeClr val="tx1"/>
                </a:solidFill>
                <a:effectLst/>
                <a:latin typeface="+mn-lt"/>
                <a:ea typeface="+mn-ea"/>
                <a:cs typeface="+mn-cs"/>
              </a:rPr>
              <a:t>REST API</a:t>
            </a:r>
            <a:r>
              <a:rPr lang="zh-CN" altLang="en-US" sz="1200" b="0" i="0" kern="1200" dirty="0" smtClean="0">
                <a:solidFill>
                  <a:schemeClr val="tx1"/>
                </a:solidFill>
                <a:effectLst/>
                <a:latin typeface="+mn-lt"/>
                <a:ea typeface="+mn-ea"/>
                <a:cs typeface="+mn-cs"/>
              </a:rPr>
              <a:t>无状态的特点。从具体开发和测试的角度来说，在工作中除了要考虑实际的业务逻辑之外，还需要额外可续对接口访问的控制处理。</a:t>
            </a:r>
          </a:p>
          <a:p>
            <a:pPr fontAlgn="base"/>
            <a:r>
              <a:rPr lang="zh-CN" altLang="en-US" sz="1200" b="0" i="0" kern="1200" dirty="0" smtClean="0">
                <a:solidFill>
                  <a:schemeClr val="tx1"/>
                </a:solidFill>
                <a:effectLst/>
                <a:latin typeface="+mn-lt"/>
                <a:ea typeface="+mn-ea"/>
                <a:cs typeface="+mn-cs"/>
              </a:rPr>
              <a:t>其次，无法直接复用既有接口。当我们需要对一个即有的集群内访问接口，实现外部服务访问时，我们不得不通过在原有接口上增加校验逻辑，或增加一个代理调用来实现权限控制，无法直接复用原有的接口。</a:t>
            </a:r>
            <a:endParaRPr lang="en-US" altLang="zh-CN" sz="1200" b="0" i="0" kern="1200" dirty="0" smtClean="0">
              <a:solidFill>
                <a:schemeClr val="tx1"/>
              </a:solidFill>
              <a:effectLst/>
              <a:latin typeface="+mn-lt"/>
              <a:ea typeface="+mn-ea"/>
              <a:cs typeface="+mn-cs"/>
            </a:endParaRPr>
          </a:p>
          <a:p>
            <a:pPr fontAlgn="base"/>
            <a:endParaRPr lang="en-US" altLang="zh-CN" sz="1200" b="0" i="0" kern="1200" dirty="0" smtClean="0">
              <a:solidFill>
                <a:schemeClr val="tx1"/>
              </a:solidFill>
              <a:effectLst/>
              <a:latin typeface="+mn-lt"/>
              <a:ea typeface="+mn-ea"/>
              <a:cs typeface="+mn-cs"/>
            </a:endParaRPr>
          </a:p>
          <a:p>
            <a:pPr fontAlgn="base"/>
            <a:r>
              <a:rPr lang="zh-CN" altLang="en-US" sz="1200" b="0" i="0" kern="1200" dirty="0" smtClean="0">
                <a:solidFill>
                  <a:schemeClr val="tx1"/>
                </a:solidFill>
                <a:effectLst/>
                <a:latin typeface="+mn-lt"/>
                <a:ea typeface="+mn-ea"/>
                <a:cs typeface="+mn-cs"/>
              </a:rPr>
              <a:t>面对类似上面的问题，我们要如何解决呢？下面进入本文的正题：服务网关！</a:t>
            </a:r>
          </a:p>
          <a:p>
            <a:pPr fontAlgn="base"/>
            <a:r>
              <a:rPr lang="zh-CN" altLang="en-US" sz="1200" b="0" i="0" kern="1200" dirty="0" smtClean="0">
                <a:solidFill>
                  <a:schemeClr val="tx1"/>
                </a:solidFill>
                <a:effectLst/>
                <a:latin typeface="+mn-lt"/>
                <a:ea typeface="+mn-ea"/>
                <a:cs typeface="+mn-cs"/>
              </a:rPr>
              <a:t>为了解决上面这些问题，我们需要将权限控制这样的东西从我们的服务单元中抽离出去，而最适合这些逻辑的地方就是处于对外访问最前端的地方，我们需要一个更强大一些的均衡负载器，它就是本文将来介绍的：服务网关。</a:t>
            </a:r>
          </a:p>
          <a:p>
            <a:pPr fontAlgn="base"/>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27</a:t>
            </a:fld>
            <a:endParaRPr kumimoji="1" lang="zh-CN" altLang="en-US"/>
          </a:p>
        </p:txBody>
      </p:sp>
    </p:spTree>
    <p:extLst>
      <p:ext uri="{BB962C8B-B14F-4D97-AF65-F5344CB8AC3E}">
        <p14:creationId xmlns:p14="http://schemas.microsoft.com/office/powerpoint/2010/main" val="1529800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微服务场景下，每一个微服务对外暴露了一组细粒度的服务。客户端的请求可能会涉及到一串的服务调用，如果将这些微服务都暴露给客户端，那么会增加客户端代码的复杂度。</a:t>
            </a:r>
          </a:p>
          <a:p>
            <a:r>
              <a:rPr lang="zh-CN" altLang="en-US" sz="1200" b="0" i="0" kern="1200" dirty="0" smtClean="0">
                <a:solidFill>
                  <a:schemeClr val="tx1"/>
                </a:solidFill>
                <a:effectLst/>
                <a:latin typeface="+mn-lt"/>
                <a:ea typeface="+mn-ea"/>
                <a:cs typeface="+mn-cs"/>
              </a:rPr>
              <a:t>参考</a:t>
            </a:r>
            <a:r>
              <a:rPr lang="en-US" altLang="zh-CN" sz="1200" b="0" i="0" kern="1200" dirty="0" smtClean="0">
                <a:solidFill>
                  <a:schemeClr val="tx1"/>
                </a:solidFill>
                <a:effectLst/>
                <a:latin typeface="+mn-lt"/>
                <a:ea typeface="+mn-ea"/>
                <a:cs typeface="+mn-cs"/>
              </a:rPr>
              <a:t>GOF</a:t>
            </a:r>
            <a:r>
              <a:rPr lang="zh-CN" altLang="en-US" sz="1200" b="0" i="0" kern="1200" dirty="0" smtClean="0">
                <a:solidFill>
                  <a:schemeClr val="tx1"/>
                </a:solidFill>
                <a:effectLst/>
                <a:latin typeface="+mn-lt"/>
                <a:ea typeface="+mn-ea"/>
                <a:cs typeface="+mn-cs"/>
              </a:rPr>
              <a:t>设计模式中的</a:t>
            </a:r>
            <a:r>
              <a:rPr lang="en-US" altLang="zh-CN" sz="1200" b="0" i="0" kern="1200" dirty="0" smtClean="0">
                <a:solidFill>
                  <a:schemeClr val="tx1"/>
                </a:solidFill>
                <a:effectLst/>
                <a:latin typeface="+mn-lt"/>
                <a:ea typeface="+mn-ea"/>
                <a:cs typeface="+mn-cs"/>
              </a:rPr>
              <a:t>Facade</a:t>
            </a:r>
            <a:r>
              <a:rPr lang="zh-CN" altLang="en-US" sz="1200" b="0" i="0" kern="1200" dirty="0" smtClean="0">
                <a:solidFill>
                  <a:schemeClr val="tx1"/>
                </a:solidFill>
                <a:effectLst/>
                <a:latin typeface="+mn-lt"/>
                <a:ea typeface="+mn-ea"/>
                <a:cs typeface="+mn-cs"/>
              </a:rPr>
              <a:t>模式，将细粒度的服务组合起来提供一个粗粒度的服务，所有请求都导入一个统一的入口，那么整个服务只需要暴露一个</a:t>
            </a:r>
            <a:r>
              <a:rPr lang="en-US" altLang="zh-CN" sz="1200" b="0" i="0" kern="1200" dirty="0" err="1"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，对外屏蔽了服务端的实现细节，也减少了客户端与服务器的网络调用次数。这就是</a:t>
            </a:r>
            <a:r>
              <a:rPr lang="en-US" altLang="zh-CN" sz="1200" b="0" i="0" kern="1200" dirty="0" err="1" smtClean="0">
                <a:solidFill>
                  <a:schemeClr val="tx1"/>
                </a:solidFill>
                <a:effectLst/>
                <a:latin typeface="+mn-lt"/>
                <a:ea typeface="+mn-ea"/>
                <a:cs typeface="+mn-cs"/>
              </a:rPr>
              <a:t>api</a:t>
            </a:r>
            <a:r>
              <a:rPr lang="en-US" altLang="zh-CN" sz="1200" b="0" i="0" kern="1200" dirty="0" smtClean="0">
                <a:solidFill>
                  <a:schemeClr val="tx1"/>
                </a:solidFill>
                <a:effectLst/>
                <a:latin typeface="+mn-lt"/>
                <a:ea typeface="+mn-ea"/>
                <a:cs typeface="+mn-cs"/>
              </a:rPr>
              <a:t> gateway</a:t>
            </a:r>
            <a:r>
              <a:rPr lang="zh-CN" altLang="en-US" sz="1200" b="0" i="0" kern="1200" dirty="0" smtClean="0">
                <a:solidFill>
                  <a:schemeClr val="tx1"/>
                </a:solidFill>
                <a:effectLst/>
                <a:latin typeface="+mn-lt"/>
                <a:ea typeface="+mn-ea"/>
                <a:cs typeface="+mn-cs"/>
              </a:rPr>
              <a:t>。</a:t>
            </a: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28</a:t>
            </a:fld>
            <a:endParaRPr kumimoji="1" lang="zh-CN" altLang="en-US"/>
          </a:p>
        </p:txBody>
      </p:sp>
    </p:spTree>
    <p:extLst>
      <p:ext uri="{BB962C8B-B14F-4D97-AF65-F5344CB8AC3E}">
        <p14:creationId xmlns:p14="http://schemas.microsoft.com/office/powerpoint/2010/main" val="56464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29</a:t>
            </a:fld>
            <a:endParaRPr kumimoji="1" lang="zh-CN" altLang="en-US"/>
          </a:p>
        </p:txBody>
      </p:sp>
    </p:spTree>
    <p:extLst>
      <p:ext uri="{BB962C8B-B14F-4D97-AF65-F5344CB8AC3E}">
        <p14:creationId xmlns:p14="http://schemas.microsoft.com/office/powerpoint/2010/main" val="2125054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Zuul</a:t>
            </a:r>
            <a:r>
              <a:rPr lang="zh-CN" altLang="en-US" sz="1200" b="0" i="0" kern="1200" dirty="0" smtClean="0">
                <a:solidFill>
                  <a:schemeClr val="tx1"/>
                </a:solidFill>
                <a:effectLst/>
                <a:latin typeface="+mn-lt"/>
                <a:ea typeface="+mn-ea"/>
                <a:cs typeface="+mn-cs"/>
              </a:rPr>
              <a:t>的核心，用来实现对外服务的控制。</a:t>
            </a:r>
            <a:r>
              <a:rPr lang="en-US" altLang="zh-CN" sz="1200" b="0" i="0" kern="1200" dirty="0" smtClean="0">
                <a:solidFill>
                  <a:schemeClr val="tx1"/>
                </a:solidFill>
                <a:effectLst/>
                <a:latin typeface="+mn-lt"/>
                <a:ea typeface="+mn-ea"/>
                <a:cs typeface="+mn-cs"/>
              </a:rPr>
              <a:t>filter</a:t>
            </a:r>
            <a:r>
              <a:rPr lang="zh-CN" altLang="en-US" sz="1200" b="0" i="0" kern="1200" dirty="0" smtClean="0">
                <a:solidFill>
                  <a:schemeClr val="tx1"/>
                </a:solidFill>
                <a:effectLst/>
                <a:latin typeface="+mn-lt"/>
                <a:ea typeface="+mn-ea"/>
                <a:cs typeface="+mn-cs"/>
              </a:rPr>
              <a:t>的生命周期有</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个，分别是”</a:t>
            </a:r>
            <a:r>
              <a:rPr lang="en-US" altLang="zh-CN" sz="1200" b="0" i="0" kern="1200" dirty="0" smtClean="0">
                <a:solidFill>
                  <a:schemeClr val="tx1"/>
                </a:solidFill>
                <a:effectLst/>
                <a:latin typeface="+mn-lt"/>
                <a:ea typeface="+mn-ea"/>
                <a:cs typeface="+mn-cs"/>
              </a:rPr>
              <a:t>pre”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route”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post”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error”</a:t>
            </a:r>
            <a:r>
              <a:rPr lang="zh-CN" altLang="en-US" sz="1200" b="0" i="0" kern="1200" dirty="0" smtClean="0">
                <a:solidFill>
                  <a:schemeClr val="tx1"/>
                </a:solidFill>
                <a:effectLst/>
                <a:latin typeface="+mn-lt"/>
                <a:ea typeface="+mn-ea"/>
                <a:cs typeface="+mn-cs"/>
              </a:rPr>
              <a:t>，整个生命周期可以用下图来表示。</a:t>
            </a:r>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30</a:t>
            </a:fld>
            <a:endParaRPr kumimoji="1" lang="zh-CN" altLang="en-US"/>
          </a:p>
        </p:txBody>
      </p:sp>
    </p:spTree>
    <p:extLst>
      <p:ext uri="{BB962C8B-B14F-4D97-AF65-F5344CB8AC3E}">
        <p14:creationId xmlns:p14="http://schemas.microsoft.com/office/powerpoint/2010/main" val="969309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31</a:t>
            </a:fld>
            <a:endParaRPr kumimoji="1" lang="zh-CN" altLang="en-US"/>
          </a:p>
        </p:txBody>
      </p:sp>
    </p:spTree>
    <p:extLst>
      <p:ext uri="{BB962C8B-B14F-4D97-AF65-F5344CB8AC3E}">
        <p14:creationId xmlns:p14="http://schemas.microsoft.com/office/powerpoint/2010/main" val="58972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5</a:t>
            </a:fld>
            <a:endParaRPr kumimoji="1" lang="zh-CN" altLang="en-US"/>
          </a:p>
        </p:txBody>
      </p:sp>
    </p:spTree>
    <p:extLst>
      <p:ext uri="{BB962C8B-B14F-4D97-AF65-F5344CB8AC3E}">
        <p14:creationId xmlns:p14="http://schemas.microsoft.com/office/powerpoint/2010/main" val="45433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6</a:t>
            </a:fld>
            <a:endParaRPr kumimoji="1" lang="zh-CN" altLang="en-US"/>
          </a:p>
        </p:txBody>
      </p:sp>
    </p:spTree>
    <p:extLst>
      <p:ext uri="{BB962C8B-B14F-4D97-AF65-F5344CB8AC3E}">
        <p14:creationId xmlns:p14="http://schemas.microsoft.com/office/powerpoint/2010/main" val="17599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7</a:t>
            </a:fld>
            <a:endParaRPr kumimoji="1" lang="zh-CN" altLang="en-US"/>
          </a:p>
        </p:txBody>
      </p:sp>
    </p:spTree>
    <p:extLst>
      <p:ext uri="{BB962C8B-B14F-4D97-AF65-F5344CB8AC3E}">
        <p14:creationId xmlns:p14="http://schemas.microsoft.com/office/powerpoint/2010/main" val="169024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调用中间层变成了可选组件，消费者可以直接访问服务提供者。</a:t>
            </a:r>
          </a:p>
          <a:p>
            <a:r>
              <a:rPr lang="zh-CN" altLang="en-US" dirty="0" smtClean="0"/>
              <a:t>服务信息被集中到</a:t>
            </a:r>
            <a:r>
              <a:rPr lang="en-US" altLang="zh-CN" dirty="0" smtClean="0"/>
              <a:t>Registry</a:t>
            </a:r>
            <a:r>
              <a:rPr lang="zh-CN" altLang="en-US" dirty="0" smtClean="0"/>
              <a:t>中，形成了服务治理的中心组件。</a:t>
            </a:r>
          </a:p>
          <a:p>
            <a:r>
              <a:rPr lang="zh-CN" altLang="en-US" dirty="0" smtClean="0"/>
              <a:t>通过</a:t>
            </a:r>
            <a:r>
              <a:rPr lang="en-US" altLang="zh-CN" dirty="0" smtClean="0"/>
              <a:t>Monitor</a:t>
            </a:r>
            <a:r>
              <a:rPr lang="zh-CN" altLang="en-US" dirty="0" smtClean="0"/>
              <a:t>监控系统，可以直观地展示服务调用的统计信息。</a:t>
            </a:r>
          </a:p>
          <a:p>
            <a:r>
              <a:rPr lang="en-US" altLang="zh-CN" dirty="0" smtClean="0"/>
              <a:t>Consumer</a:t>
            </a:r>
            <a:r>
              <a:rPr lang="zh-CN" altLang="en-US" dirty="0" smtClean="0"/>
              <a:t>可以进行负载均衡、服务降级的选择。</a:t>
            </a: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8</a:t>
            </a:fld>
            <a:endParaRPr kumimoji="1" lang="zh-CN" altLang="en-US"/>
          </a:p>
        </p:txBody>
      </p:sp>
    </p:spTree>
    <p:extLst>
      <p:ext uri="{BB962C8B-B14F-4D97-AF65-F5344CB8AC3E}">
        <p14:creationId xmlns:p14="http://schemas.microsoft.com/office/powerpoint/2010/main" val="88166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9</a:t>
            </a:fld>
            <a:endParaRPr kumimoji="1" lang="zh-CN" altLang="en-US"/>
          </a:p>
        </p:txBody>
      </p:sp>
    </p:spTree>
    <p:extLst>
      <p:ext uri="{BB962C8B-B14F-4D97-AF65-F5344CB8AC3E}">
        <p14:creationId xmlns:p14="http://schemas.microsoft.com/office/powerpoint/2010/main" val="29850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10</a:t>
            </a:fld>
            <a:endParaRPr kumimoji="1" lang="zh-CN" altLang="en-US"/>
          </a:p>
        </p:txBody>
      </p:sp>
    </p:spTree>
    <p:extLst>
      <p:ext uri="{BB962C8B-B14F-4D97-AF65-F5344CB8AC3E}">
        <p14:creationId xmlns:p14="http://schemas.microsoft.com/office/powerpoint/2010/main" val="197534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2C4C1E5-E582-914A-9056-DE99ED260E3B}" type="slidenum">
              <a:rPr kumimoji="1" lang="zh-CN" altLang="en-US" smtClean="0"/>
              <a:t>11</a:t>
            </a:fld>
            <a:endParaRPr kumimoji="1" lang="zh-CN" altLang="en-US"/>
          </a:p>
        </p:txBody>
      </p:sp>
    </p:spTree>
    <p:extLst>
      <p:ext uri="{BB962C8B-B14F-4D97-AF65-F5344CB8AC3E}">
        <p14:creationId xmlns:p14="http://schemas.microsoft.com/office/powerpoint/2010/main" val="1411063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017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495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7257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903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9202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3885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3/27/18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19407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1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6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350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0516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772050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37556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060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559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8A87A34-81AB-432B-8DAE-1953F412C126}" type="datetimeFigureOut">
              <a:rPr lang="en-US" smtClean="0"/>
              <a:t>3/27/18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2982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3/27/18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63642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3/27/18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28104339"/>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onquer/SpringClou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SpringCloud</a:t>
            </a:r>
            <a:endParaRPr lang="zh-CN" altLang="en-US" dirty="0"/>
          </a:p>
        </p:txBody>
      </p:sp>
      <p:sp>
        <p:nvSpPr>
          <p:cNvPr id="3" name="副标题 2"/>
          <p:cNvSpPr>
            <a:spLocks noGrp="1"/>
          </p:cNvSpPr>
          <p:nvPr>
            <p:ph type="subTitle" idx="1"/>
          </p:nvPr>
        </p:nvSpPr>
        <p:spPr/>
        <p:txBody>
          <a:bodyPr/>
          <a:lstStyle/>
          <a:p>
            <a:r>
              <a:rPr lang="en-US" altLang="zh-CN" cap="none" dirty="0" err="1" smtClean="0"/>
              <a:t>XiongGuoPing</a:t>
            </a:r>
            <a:endParaRPr lang="zh-CN" altLang="en-US" dirty="0" smtClean="0"/>
          </a:p>
          <a:p>
            <a:r>
              <a:rPr lang="en-US" altLang="zh-CN" dirty="0" smtClean="0"/>
              <a:t>2018.03.29</a:t>
            </a:r>
            <a:endParaRPr lang="zh-CN" altLang="en-US"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4234647" cy="622725"/>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a:t>？</a:t>
            </a:r>
            <a:r>
              <a:rPr kumimoji="1" lang="en-US" altLang="zh-CN" sz="3200" dirty="0"/>
              <a:t/>
            </a:r>
            <a:br>
              <a:rPr kumimoji="1" lang="en-US" altLang="zh-CN" sz="3200" dirty="0"/>
            </a:br>
            <a:r>
              <a:rPr kumimoji="1" lang="zh-CN" altLang="en-US" sz="4400" dirty="0"/>
              <a:t/>
            </a:r>
            <a:br>
              <a:rPr kumimoji="1" lang="zh-CN" altLang="en-US" sz="4400" dirty="0"/>
            </a:br>
            <a:endParaRPr kumimoji="1"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733096148"/>
              </p:ext>
            </p:extLst>
          </p:nvPr>
        </p:nvGraphicFramePr>
        <p:xfrm>
          <a:off x="937059" y="1876301"/>
          <a:ext cx="9525102" cy="3990107"/>
        </p:xfrm>
        <a:graphic>
          <a:graphicData uri="http://schemas.openxmlformats.org/drawingml/2006/table">
            <a:tbl>
              <a:tblPr/>
              <a:tblGrid>
                <a:gridCol w="3175034"/>
                <a:gridCol w="3175034"/>
                <a:gridCol w="3175034"/>
              </a:tblGrid>
              <a:tr h="874897">
                <a:tc>
                  <a:txBody>
                    <a:bodyPr/>
                    <a:lstStyle/>
                    <a:p>
                      <a:pPr algn="l"/>
                      <a:r>
                        <a:rPr lang="zh-CN" altLang="en-US">
                          <a:latin typeface="SimSun" charset="-122"/>
                          <a:ea typeface="SimSun" charset="-122"/>
                          <a:cs typeface="SimSun" charset="-122"/>
                        </a:rPr>
                        <a:t>微服务需要的功能</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tLang="zh-CN" dirty="0" err="1" smtClean="0">
                          <a:latin typeface="SimSun" charset="-122"/>
                          <a:ea typeface="SimSun" charset="-122"/>
                          <a:cs typeface="SimSun" charset="-122"/>
                        </a:rPr>
                        <a:t>D</a:t>
                      </a:r>
                      <a:r>
                        <a:rPr lang="en-US" dirty="0" err="1" smtClean="0">
                          <a:latin typeface="SimSun" charset="-122"/>
                          <a:ea typeface="SimSun" charset="-122"/>
                          <a:cs typeface="SimSun" charset="-122"/>
                        </a:rPr>
                        <a:t>ubbo</a:t>
                      </a:r>
                      <a:endParaRPr lang="en-US" dirty="0">
                        <a:latin typeface="SimSun" charset="-122"/>
                        <a:ea typeface="SimSun" charset="-122"/>
                        <a:cs typeface="SimSun" charset="-122"/>
                      </a:endParaRP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atin typeface="SimSun" charset="-122"/>
                          <a:ea typeface="SimSun" charset="-122"/>
                          <a:cs typeface="SimSun" charset="-122"/>
                        </a:rPr>
                        <a:t>Spring Cloud</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dirty="0">
                          <a:latin typeface="SimSun" charset="-122"/>
                          <a:ea typeface="SimSun" charset="-122"/>
                          <a:cs typeface="SimSun" charset="-122"/>
                        </a:rPr>
                        <a:t>服务注册和发现</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atin typeface="SimSun" charset="-122"/>
                          <a:ea typeface="SimSun" charset="-122"/>
                          <a:cs typeface="SimSun" charset="-122"/>
                        </a:rPr>
                        <a:t>和Zookeeper配合完成</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dirty="0" err="1">
                          <a:latin typeface="SimSun" charset="-122"/>
                          <a:ea typeface="SimSun" charset="-122"/>
                          <a:cs typeface="SimSun" charset="-122"/>
                        </a:rPr>
                        <a:t>Eureka,Consul</a:t>
                      </a:r>
                      <a:endParaRPr lang="en-US" dirty="0">
                        <a:latin typeface="SimSun" charset="-122"/>
                        <a:ea typeface="SimSun" charset="-122"/>
                        <a:cs typeface="SimSun" charset="-122"/>
                      </a:endParaRP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服务调用方式</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atin typeface="SimSun" charset="-122"/>
                          <a:ea typeface="SimSun" charset="-122"/>
                          <a:cs typeface="SimSun" charset="-122"/>
                        </a:rPr>
                        <a:t>RPC</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dirty="0" smtClean="0">
                          <a:latin typeface="SimSun" charset="-122"/>
                          <a:ea typeface="SimSun" charset="-122"/>
                          <a:cs typeface="SimSun" charset="-122"/>
                        </a:rPr>
                        <a:t>R</a:t>
                      </a:r>
                      <a:r>
                        <a:rPr lang="en-US" altLang="zh-CN" dirty="0" smtClean="0">
                          <a:latin typeface="SimSun" charset="-122"/>
                          <a:ea typeface="SimSun" charset="-122"/>
                          <a:cs typeface="SimSun" charset="-122"/>
                        </a:rPr>
                        <a:t>est</a:t>
                      </a:r>
                      <a:r>
                        <a:rPr lang="en-US" dirty="0" smtClean="0">
                          <a:latin typeface="SimSun" charset="-122"/>
                          <a:ea typeface="SimSun" charset="-122"/>
                          <a:cs typeface="SimSun" charset="-122"/>
                        </a:rPr>
                        <a:t>ful </a:t>
                      </a:r>
                      <a:r>
                        <a:rPr lang="en-US" dirty="0">
                          <a:latin typeface="SimSun" charset="-122"/>
                          <a:ea typeface="SimSun" charset="-122"/>
                          <a:cs typeface="SimSun" charset="-122"/>
                        </a:rPr>
                        <a:t>API</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断路器</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zh-CN" altLang="en-US" dirty="0">
                          <a:latin typeface="SimSun" charset="-122"/>
                          <a:ea typeface="SimSun" charset="-122"/>
                          <a:cs typeface="SimSun" charset="-122"/>
                        </a:rPr>
                        <a:t>有</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atin typeface="SimSun" charset="-122"/>
                          <a:ea typeface="SimSun" charset="-122"/>
                          <a:cs typeface="SimSun" charset="-122"/>
                        </a:rPr>
                        <a:t>Hystrix</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负载均衡</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zh-CN" altLang="en-US" dirty="0">
                          <a:latin typeface="SimSun" charset="-122"/>
                          <a:ea typeface="SimSun" charset="-122"/>
                          <a:cs typeface="SimSun" charset="-122"/>
                        </a:rPr>
                        <a:t>有</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tLang="zh-CN" dirty="0" smtClean="0">
                          <a:latin typeface="SimSun" charset="-122"/>
                          <a:ea typeface="SimSun" charset="-122"/>
                          <a:cs typeface="SimSun" charset="-122"/>
                        </a:rPr>
                        <a:t>R</a:t>
                      </a:r>
                      <a:r>
                        <a:rPr lang="en-US" dirty="0" smtClean="0">
                          <a:latin typeface="SimSun" charset="-122"/>
                          <a:ea typeface="SimSun" charset="-122"/>
                          <a:cs typeface="SimSun" charset="-122"/>
                        </a:rPr>
                        <a:t>ibbon</a:t>
                      </a:r>
                      <a:endParaRPr lang="en-US" dirty="0">
                        <a:latin typeface="SimSun" charset="-122"/>
                        <a:ea typeface="SimSun" charset="-122"/>
                        <a:cs typeface="SimSun" charset="-122"/>
                      </a:endParaRP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分布式配置</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zh-CN" altLang="en-US">
                          <a:latin typeface="SimSun" charset="-122"/>
                          <a:ea typeface="SimSun" charset="-122"/>
                          <a:cs typeface="SimSun" charset="-122"/>
                        </a:rPr>
                        <a:t>无</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atin typeface="SimSun" charset="-122"/>
                          <a:ea typeface="SimSun" charset="-122"/>
                          <a:cs typeface="SimSun" charset="-122"/>
                        </a:rPr>
                        <a:t>Spring Cloud Config</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服务网关</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zh-CN" altLang="en-US">
                          <a:latin typeface="SimSun" charset="-122"/>
                          <a:ea typeface="SimSun" charset="-122"/>
                          <a:cs typeface="SimSun" charset="-122"/>
                        </a:rPr>
                        <a:t>无</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altLang="zh-CN" dirty="0" err="1" smtClean="0">
                          <a:latin typeface="SimSun" charset="-122"/>
                          <a:ea typeface="SimSun" charset="-122"/>
                          <a:cs typeface="SimSun" charset="-122"/>
                        </a:rPr>
                        <a:t>Z</a:t>
                      </a:r>
                      <a:r>
                        <a:rPr lang="en-US" dirty="0" err="1" smtClean="0">
                          <a:latin typeface="SimSun" charset="-122"/>
                          <a:ea typeface="SimSun" charset="-122"/>
                          <a:cs typeface="SimSun" charset="-122"/>
                        </a:rPr>
                        <a:t>ull</a:t>
                      </a:r>
                      <a:endParaRPr lang="en-US" dirty="0">
                        <a:latin typeface="SimSun" charset="-122"/>
                        <a:ea typeface="SimSun" charset="-122"/>
                        <a:cs typeface="SimSun" charset="-122"/>
                      </a:endParaRP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r h="445030">
                <a:tc>
                  <a:txBody>
                    <a:bodyPr/>
                    <a:lstStyle/>
                    <a:p>
                      <a:pPr algn="l"/>
                      <a:r>
                        <a:rPr lang="zh-CN" altLang="en-US">
                          <a:latin typeface="SimSun" charset="-122"/>
                          <a:ea typeface="SimSun" charset="-122"/>
                          <a:cs typeface="SimSun" charset="-122"/>
                        </a:rPr>
                        <a:t>监控</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zh-CN" altLang="en-US" dirty="0">
                          <a:latin typeface="SimSun" charset="-122"/>
                          <a:ea typeface="SimSun" charset="-122"/>
                          <a:cs typeface="SimSun" charset="-122"/>
                        </a:rPr>
                        <a:t>通过</a:t>
                      </a:r>
                      <a:r>
                        <a:rPr lang="en-US" altLang="zh-CN" dirty="0" smtClean="0">
                          <a:latin typeface="SimSun" charset="-122"/>
                          <a:ea typeface="SimSun" charset="-122"/>
                          <a:cs typeface="SimSun" charset="-122"/>
                        </a:rPr>
                        <a:t>Monitor</a:t>
                      </a:r>
                      <a:r>
                        <a:rPr lang="zh-CN" altLang="en-US" dirty="0" smtClean="0">
                          <a:latin typeface="SimSun" charset="-122"/>
                          <a:ea typeface="SimSun" charset="-122"/>
                          <a:cs typeface="SimSun" charset="-122"/>
                        </a:rPr>
                        <a:t>监控</a:t>
                      </a:r>
                      <a:endParaRPr lang="zh-CN" altLang="en-US" dirty="0">
                        <a:latin typeface="SimSun" charset="-122"/>
                        <a:ea typeface="SimSun" charset="-122"/>
                        <a:cs typeface="SimSun" charset="-122"/>
                      </a:endParaRP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c>
                  <a:txBody>
                    <a:bodyPr/>
                    <a:lstStyle/>
                    <a:p>
                      <a:pPr algn="l"/>
                      <a:r>
                        <a:rPr lang="en-US" dirty="0">
                          <a:latin typeface="SimSun" charset="-122"/>
                          <a:ea typeface="SimSun" charset="-122"/>
                          <a:cs typeface="SimSun" charset="-122"/>
                        </a:rPr>
                        <a:t>Spring Cloud Sleuth</a:t>
                      </a:r>
                    </a:p>
                  </a:txBody>
                  <a:tcPr marL="82550" marR="82550" marT="38100" marB="381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chemeClr val="accent5"/>
                    </a:solidFill>
                  </a:tcPr>
                </a:tc>
              </a:tr>
            </a:tbl>
          </a:graphicData>
        </a:graphic>
      </p:graphicFrame>
    </p:spTree>
    <p:extLst>
      <p:ext uri="{BB962C8B-B14F-4D97-AF65-F5344CB8AC3E}">
        <p14:creationId xmlns:p14="http://schemas.microsoft.com/office/powerpoint/2010/main" val="549925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5184673" cy="675437"/>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a:t>？ </a:t>
            </a:r>
            <a:r>
              <a:rPr kumimoji="1" lang="zh-CN" altLang="en-US" sz="4400" dirty="0"/>
              <a:t/>
            </a:r>
            <a:br>
              <a:rPr kumimoji="1" lang="zh-CN" altLang="en-US" sz="4400" dirty="0"/>
            </a:br>
            <a:endParaRPr kumimoji="1" lang="zh-CN" altLang="en-US" dirty="0"/>
          </a:p>
        </p:txBody>
      </p:sp>
      <p:sp>
        <p:nvSpPr>
          <p:cNvPr id="4" name="内容占位符 3"/>
          <p:cNvSpPr>
            <a:spLocks noGrp="1"/>
          </p:cNvSpPr>
          <p:nvPr>
            <p:ph idx="1"/>
          </p:nvPr>
        </p:nvSpPr>
        <p:spPr/>
        <p:txBody>
          <a:bodyPr/>
          <a:lstStyle/>
          <a:p>
            <a:r>
              <a:rPr lang="en-US" altLang="zh-CN" dirty="0"/>
              <a:t>Spring Cloud </a:t>
            </a:r>
            <a:r>
              <a:rPr lang="zh-CN" altLang="en-US" dirty="0"/>
              <a:t>的优点</a:t>
            </a:r>
          </a:p>
          <a:p>
            <a:r>
              <a:rPr lang="zh-CN" altLang="en-US" dirty="0"/>
              <a:t>完整的，一站式解决方案</a:t>
            </a:r>
          </a:p>
          <a:p>
            <a:r>
              <a:rPr lang="zh-CN" altLang="en-US" dirty="0"/>
              <a:t>活跃的社区生态</a:t>
            </a:r>
          </a:p>
          <a:p>
            <a:r>
              <a:rPr lang="zh-CN" altLang="en-US" dirty="0"/>
              <a:t>灵活，强调</a:t>
            </a:r>
            <a:r>
              <a:rPr lang="en-US" altLang="zh-CN" dirty="0"/>
              <a:t>DevOps</a:t>
            </a:r>
            <a:r>
              <a:rPr lang="zh-CN" altLang="en-US" dirty="0"/>
              <a:t>和快速演化</a:t>
            </a:r>
          </a:p>
          <a:p>
            <a:r>
              <a:rPr lang="en-US" altLang="zh-CN" dirty="0"/>
              <a:t>Spring Cloud </a:t>
            </a:r>
            <a:r>
              <a:rPr lang="zh-CN" altLang="en-US" dirty="0"/>
              <a:t>的缺点</a:t>
            </a:r>
          </a:p>
          <a:p>
            <a:r>
              <a:rPr lang="zh-CN" altLang="en-US" dirty="0"/>
              <a:t>运维新挑战</a:t>
            </a:r>
          </a:p>
          <a:p>
            <a:r>
              <a:rPr lang="zh-CN" altLang="en-US" dirty="0"/>
              <a:t>接口的</a:t>
            </a:r>
            <a:r>
              <a:rPr lang="zh-CN" altLang="en-US" dirty="0" smtClean="0"/>
              <a:t>一致性</a:t>
            </a:r>
            <a:r>
              <a:rPr lang="en-US" altLang="zh-CN" dirty="0" smtClean="0"/>
              <a:t>(</a:t>
            </a:r>
            <a:r>
              <a:rPr lang="zh-CN" altLang="en-US" dirty="0" smtClean="0"/>
              <a:t>可以通过</a:t>
            </a:r>
            <a:r>
              <a:rPr lang="zh-CN" altLang="en-US" dirty="0"/>
              <a:t>每个服务整合</a:t>
            </a:r>
            <a:r>
              <a:rPr lang="en-US" altLang="zh-CN" dirty="0"/>
              <a:t>swagger</a:t>
            </a:r>
            <a:r>
              <a:rPr lang="zh-CN" altLang="en-US" dirty="0"/>
              <a:t>，让每个服务的代码与文档</a:t>
            </a:r>
            <a:r>
              <a:rPr lang="zh-CN" altLang="en-US" dirty="0" smtClean="0"/>
              <a:t>一体化</a:t>
            </a:r>
            <a:r>
              <a:rPr lang="en-US" altLang="zh-CN" dirty="0" smtClean="0"/>
              <a:t>)</a:t>
            </a:r>
          </a:p>
        </p:txBody>
      </p:sp>
    </p:spTree>
    <p:extLst>
      <p:ext uri="{BB962C8B-B14F-4D97-AF65-F5344CB8AC3E}">
        <p14:creationId xmlns:p14="http://schemas.microsoft.com/office/powerpoint/2010/main" val="498399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9542918" cy="663563"/>
          </a:xfrm>
        </p:spPr>
        <p:txBody>
          <a:bodyPr/>
          <a:lstStyle/>
          <a:p>
            <a:r>
              <a:rPr kumimoji="1" lang="en-US" altLang="zh-CN" sz="3200" dirty="0"/>
              <a:t>3.SpringCloud</a:t>
            </a:r>
            <a:r>
              <a:rPr kumimoji="1" lang="zh-CN" altLang="en-US" sz="3200" dirty="0"/>
              <a:t> </a:t>
            </a:r>
            <a:r>
              <a:rPr kumimoji="1" lang="en-US" altLang="zh-CN" sz="3200" dirty="0"/>
              <a:t>Architecture Diagram</a:t>
            </a:r>
            <a:br>
              <a:rPr kumimoji="1" lang="en-US" altLang="zh-CN" sz="3200" dirty="0"/>
            </a:br>
            <a:r>
              <a:rPr kumimoji="1" lang="zh-CN" altLang="en-US" sz="4400" dirty="0"/>
              <a:t/>
            </a:r>
            <a:br>
              <a:rPr kumimoji="1" lang="zh-CN" altLang="en-US" sz="4400" dirty="0"/>
            </a:b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9581" y="973509"/>
            <a:ext cx="7265038" cy="5722462"/>
          </a:xfrm>
        </p:spPr>
      </p:pic>
    </p:spTree>
    <p:extLst>
      <p:ext uri="{BB962C8B-B14F-4D97-AF65-F5344CB8AC3E}">
        <p14:creationId xmlns:p14="http://schemas.microsoft.com/office/powerpoint/2010/main" val="2115007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9542918" cy="663563"/>
          </a:xfrm>
        </p:spPr>
        <p:txBody>
          <a:bodyPr/>
          <a:lstStyle/>
          <a:p>
            <a:r>
              <a:rPr kumimoji="1" lang="en-US" altLang="zh-CN" sz="3200" dirty="0"/>
              <a:t>3.SpringCloud</a:t>
            </a:r>
            <a:r>
              <a:rPr kumimoji="1" lang="zh-CN" altLang="en-US" sz="3200" dirty="0"/>
              <a:t> </a:t>
            </a:r>
            <a:r>
              <a:rPr kumimoji="1" lang="en-US" altLang="zh-CN" sz="3200" dirty="0"/>
              <a:t>Architecture Diagram</a:t>
            </a:r>
            <a:br>
              <a:rPr kumimoji="1" lang="en-US" altLang="zh-CN" sz="3200" dirty="0"/>
            </a:br>
            <a:r>
              <a:rPr kumimoji="1" lang="zh-CN" altLang="en-US" sz="4400" dirty="0"/>
              <a:t/>
            </a:r>
            <a:br>
              <a:rPr kumimoji="1" lang="zh-CN" altLang="en-US" sz="4400" dirty="0"/>
            </a:b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646111" y="1032886"/>
            <a:ext cx="11086710" cy="5792756"/>
          </a:xfrm>
          <a:prstGeom prst="rect">
            <a:avLst/>
          </a:prstGeom>
        </p:spPr>
      </p:pic>
    </p:spTree>
    <p:extLst>
      <p:ext uri="{BB962C8B-B14F-4D97-AF65-F5344CB8AC3E}">
        <p14:creationId xmlns:p14="http://schemas.microsoft.com/office/powerpoint/2010/main" val="1998898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6111" y="1364149"/>
            <a:ext cx="10789827" cy="5143529"/>
          </a:xfrm>
        </p:spPr>
        <p:txBody>
          <a:bodyPr/>
          <a:lstStyle/>
          <a:p>
            <a:r>
              <a:rPr lang="en-US" altLang="zh-CN" dirty="0" smtClean="0"/>
              <a:t>ZK</a:t>
            </a:r>
            <a:r>
              <a:rPr lang="zh-CN" altLang="en-US" dirty="0" smtClean="0"/>
              <a:t> </a:t>
            </a:r>
            <a:r>
              <a:rPr lang="en-US" altLang="zh-CN" dirty="0" smtClean="0"/>
              <a:t>-CP</a:t>
            </a:r>
            <a:r>
              <a:rPr lang="zh-CN" altLang="en-US" dirty="0" smtClean="0"/>
              <a:t>原则</a:t>
            </a:r>
            <a:r>
              <a:rPr lang="en-US" altLang="zh-CN" dirty="0" smtClean="0"/>
              <a:t>,</a:t>
            </a:r>
            <a:r>
              <a:rPr lang="zh-CN" altLang="en-US" dirty="0" smtClean="0"/>
              <a:t>任何</a:t>
            </a:r>
            <a:r>
              <a:rPr lang="zh-CN" altLang="en-US" dirty="0"/>
              <a:t>时刻对</a:t>
            </a:r>
            <a:r>
              <a:rPr lang="en-US" altLang="zh-CN" dirty="0"/>
              <a:t>Zookeeper</a:t>
            </a:r>
            <a:r>
              <a:rPr lang="zh-CN" altLang="en-US" dirty="0"/>
              <a:t>的访问请求能得到一致的数据结果，同时系统对网络分割具备容错性，但是它不能保证每次服务请求的可用性。从实际情况来分析，在使用</a:t>
            </a:r>
            <a:r>
              <a:rPr lang="en-US" altLang="zh-CN" dirty="0"/>
              <a:t>Zookeeper</a:t>
            </a:r>
            <a:r>
              <a:rPr lang="zh-CN" altLang="en-US" dirty="0"/>
              <a:t>获取服务列表时，如果</a:t>
            </a:r>
            <a:r>
              <a:rPr lang="en-US" altLang="zh-CN" dirty="0"/>
              <a:t>zookeeper</a:t>
            </a:r>
            <a:r>
              <a:rPr lang="zh-CN" altLang="en-US" dirty="0"/>
              <a:t>正在选主，或者</a:t>
            </a:r>
            <a:r>
              <a:rPr lang="en-US" altLang="zh-CN" dirty="0"/>
              <a:t>Zookeeper</a:t>
            </a:r>
            <a:r>
              <a:rPr lang="zh-CN" altLang="en-US" dirty="0"/>
              <a:t>集群中半数以上机器不可用，那么将就无法获得数据了。所以说，</a:t>
            </a:r>
            <a:r>
              <a:rPr lang="en-US" altLang="zh-CN" dirty="0"/>
              <a:t>Zookeeper</a:t>
            </a:r>
            <a:r>
              <a:rPr lang="zh-CN" altLang="en-US" dirty="0"/>
              <a:t>不能保证服务可用性。</a:t>
            </a:r>
            <a:endParaRPr lang="en-US" altLang="zh-CN" dirty="0" smtClean="0"/>
          </a:p>
          <a:p>
            <a:r>
              <a:rPr lang="en-US" altLang="zh-CN" dirty="0" err="1" smtClean="0"/>
              <a:t>EureKa</a:t>
            </a:r>
            <a:r>
              <a:rPr lang="zh-CN" altLang="en-US" dirty="0" smtClean="0"/>
              <a:t> </a:t>
            </a:r>
            <a:r>
              <a:rPr lang="mr-IN" altLang="zh-CN" dirty="0" smtClean="0"/>
              <a:t>–</a:t>
            </a:r>
            <a:r>
              <a:rPr lang="zh-CN" altLang="en-US" dirty="0" smtClean="0"/>
              <a:t> </a:t>
            </a:r>
            <a:r>
              <a:rPr lang="en-US" altLang="zh-CN" dirty="0" smtClean="0"/>
              <a:t>AP</a:t>
            </a:r>
            <a:r>
              <a:rPr lang="zh-CN" altLang="en-US" dirty="0" smtClean="0"/>
              <a:t>原则</a:t>
            </a:r>
            <a:r>
              <a:rPr lang="en-US" altLang="zh-CN" dirty="0" smtClean="0"/>
              <a:t>,</a:t>
            </a:r>
            <a:r>
              <a:rPr lang="zh-CN" altLang="en-US" dirty="0" smtClean="0"/>
              <a:t>节点</a:t>
            </a:r>
            <a:r>
              <a:rPr lang="zh-CN" altLang="en-US" dirty="0"/>
              <a:t>之间是相互平等的，部分注册中心的节点挂掉也不会对集群造成影响，即使集群只剩一个节点存活，也可以正常提供发现服务。哪怕是所有的服务注册节点都挂了，</a:t>
            </a:r>
            <a:r>
              <a:rPr lang="en-US" altLang="zh-CN" dirty="0"/>
              <a:t>Eureka Clients</a:t>
            </a:r>
            <a:r>
              <a:rPr lang="zh-CN" altLang="en-US" dirty="0"/>
              <a:t>上也会缓存服务调用的</a:t>
            </a:r>
            <a:r>
              <a:rPr lang="zh-CN" altLang="en-US" dirty="0" smtClean="0"/>
              <a:t>信息</a:t>
            </a:r>
            <a:endParaRPr lang="en-US" altLang="zh-CN" dirty="0" smtClean="0"/>
          </a:p>
          <a:p>
            <a:r>
              <a:rPr lang="zh-CN" altLang="en-US" b="1" dirty="0"/>
              <a:t>对于服务发现而言，可用性比数据一致性更加重要</a:t>
            </a:r>
            <a:r>
              <a:rPr lang="en-US" altLang="zh-CN" b="1" dirty="0"/>
              <a:t>——AP</a:t>
            </a:r>
            <a:r>
              <a:rPr lang="zh-CN" altLang="en-US" b="1" dirty="0"/>
              <a:t>胜过</a:t>
            </a:r>
            <a:r>
              <a:rPr lang="en-US" altLang="zh-CN" b="1" dirty="0" smtClean="0"/>
              <a:t>CP,</a:t>
            </a:r>
            <a:r>
              <a:rPr lang="zh-CN" altLang="en-US" dirty="0"/>
              <a:t>对于服务消费者来说，能消费才是最重要的</a:t>
            </a:r>
            <a:r>
              <a:rPr lang="en-US" altLang="zh-CN" dirty="0"/>
              <a:t>——</a:t>
            </a:r>
            <a:r>
              <a:rPr lang="zh-CN" altLang="en-US" dirty="0"/>
              <a:t>拿到可能不正确的服务实例信息后尝试消费一下，也好过因为无法获取实例信息而不去消费。</a:t>
            </a:r>
            <a:endParaRPr lang="zh-CN" altLang="en-US" dirty="0"/>
          </a:p>
        </p:txBody>
      </p:sp>
      <p:sp>
        <p:nvSpPr>
          <p:cNvPr id="3" name="标题 2"/>
          <p:cNvSpPr>
            <a:spLocks noGrp="1"/>
          </p:cNvSpPr>
          <p:nvPr>
            <p:ph type="title"/>
          </p:nvPr>
        </p:nvSpPr>
        <p:spPr>
          <a:xfrm>
            <a:off x="646111" y="452718"/>
            <a:ext cx="8854149" cy="770440"/>
          </a:xfrm>
        </p:spPr>
        <p:txBody>
          <a:bodyPr>
            <a:normAutofit fontScale="90000"/>
          </a:bodyPr>
          <a:lstStyle/>
          <a:p>
            <a:r>
              <a:rPr kumimoji="1" lang="en-US" altLang="zh-CN" sz="4400" dirty="0" smtClean="0"/>
              <a:t>4.Eureka</a:t>
            </a:r>
            <a:r>
              <a:rPr kumimoji="1" lang="zh-CN" altLang="en-US" sz="4400" dirty="0" smtClean="0"/>
              <a:t> </a:t>
            </a:r>
            <a:r>
              <a:rPr kumimoji="1" lang="en-US" altLang="zh-CN" sz="4400" dirty="0" smtClean="0"/>
              <a:t>vs</a:t>
            </a:r>
            <a:r>
              <a:rPr kumimoji="1" lang="zh-CN" altLang="en-US" sz="4400" dirty="0" smtClean="0"/>
              <a:t> </a:t>
            </a:r>
            <a:r>
              <a:rPr lang="en-US" altLang="zh-CN" sz="4400" dirty="0"/>
              <a:t>Zookeeper</a:t>
            </a:r>
            <a:r>
              <a:rPr kumimoji="1" lang="en-US" altLang="zh-CN" sz="4400" dirty="0"/>
              <a:t/>
            </a:r>
            <a:br>
              <a:rPr kumimoji="1" lang="en-US" altLang="zh-CN" sz="4400" dirty="0"/>
            </a:br>
            <a:r>
              <a:rPr kumimoji="1" lang="en-US" altLang="zh-CN" sz="4400" dirty="0" smtClean="0"/>
              <a:t>     </a:t>
            </a:r>
            <a:r>
              <a:rPr kumimoji="1" lang="zh-CN" altLang="en-US" sz="4400" dirty="0"/>
              <a:t/>
            </a:r>
            <a:br>
              <a:rPr kumimoji="1" lang="zh-CN" altLang="en-US" sz="4400" dirty="0"/>
            </a:br>
            <a:endParaRPr kumimoji="1" lang="zh-CN" altLang="en-US" dirty="0"/>
          </a:p>
        </p:txBody>
      </p:sp>
    </p:spTree>
    <p:extLst>
      <p:ext uri="{BB962C8B-B14F-4D97-AF65-F5344CB8AC3E}">
        <p14:creationId xmlns:p14="http://schemas.microsoft.com/office/powerpoint/2010/main" val="1840019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548731" y="1998663"/>
            <a:ext cx="6985000" cy="3873500"/>
          </a:xfrm>
          <a:prstGeom prst="rect">
            <a:avLst/>
          </a:prstGeom>
        </p:spPr>
      </p:pic>
      <p:sp>
        <p:nvSpPr>
          <p:cNvPr id="3" name="标题 2"/>
          <p:cNvSpPr>
            <a:spLocks noGrp="1"/>
          </p:cNvSpPr>
          <p:nvPr>
            <p:ph type="title"/>
          </p:nvPr>
        </p:nvSpPr>
        <p:spPr>
          <a:xfrm>
            <a:off x="646111" y="452718"/>
            <a:ext cx="8854149" cy="770440"/>
          </a:xfrm>
        </p:spPr>
        <p:txBody>
          <a:bodyPr>
            <a:normAutofit fontScale="90000"/>
          </a:bodyPr>
          <a:lstStyle/>
          <a:p>
            <a:r>
              <a:rPr kumimoji="1" lang="en-US" altLang="zh-CN" sz="4400" dirty="0" smtClean="0"/>
              <a:t>4.Eureka</a:t>
            </a:r>
            <a:r>
              <a:rPr kumimoji="1" lang="zh-CN" altLang="en-US" sz="4400" dirty="0" smtClean="0"/>
              <a:t> </a:t>
            </a:r>
            <a:r>
              <a:rPr kumimoji="1" lang="en-US" altLang="zh-CN" sz="4400" dirty="0" smtClean="0"/>
              <a:t>-</a:t>
            </a:r>
            <a:r>
              <a:rPr kumimoji="1" lang="zh-CN" altLang="en-US" sz="4400" dirty="0" smtClean="0"/>
              <a:t> </a:t>
            </a:r>
            <a:r>
              <a:rPr kumimoji="1" lang="en-US" altLang="zh-CN" sz="4400" dirty="0"/>
              <a:t>Architecture </a:t>
            </a:r>
            <a:r>
              <a:rPr kumimoji="1" lang="zh-CN" altLang="en-US" sz="4400" dirty="0"/>
              <a:t/>
            </a:r>
            <a:br>
              <a:rPr kumimoji="1" lang="zh-CN" altLang="en-US" sz="4400" dirty="0"/>
            </a:br>
            <a:endParaRPr kumimoji="1" lang="zh-CN" altLang="en-US" dirty="0"/>
          </a:p>
        </p:txBody>
      </p:sp>
    </p:spTree>
    <p:extLst>
      <p:ext uri="{BB962C8B-B14F-4D97-AF65-F5344CB8AC3E}">
        <p14:creationId xmlns:p14="http://schemas.microsoft.com/office/powerpoint/2010/main" val="908447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8854149" cy="770440"/>
          </a:xfrm>
        </p:spPr>
        <p:txBody>
          <a:bodyPr>
            <a:normAutofit/>
          </a:bodyPr>
          <a:lstStyle/>
          <a:p>
            <a:r>
              <a:rPr kumimoji="1" lang="en-US" altLang="zh-CN" sz="4400" dirty="0" smtClean="0"/>
              <a:t>4.Eureka</a:t>
            </a:r>
            <a:r>
              <a:rPr kumimoji="1" lang="zh-CN" altLang="en-US" sz="4400" dirty="0" smtClean="0"/>
              <a:t> </a:t>
            </a:r>
            <a:r>
              <a:rPr kumimoji="1" lang="en-US" altLang="zh-CN" sz="4400" dirty="0" smtClean="0"/>
              <a:t>Server</a:t>
            </a:r>
            <a:endParaRPr kumimoji="1" lang="zh-CN" altLang="en-US" dirty="0"/>
          </a:p>
        </p:txBody>
      </p:sp>
      <p:sp>
        <p:nvSpPr>
          <p:cNvPr id="2" name="内容占位符 1"/>
          <p:cNvSpPr>
            <a:spLocks noGrp="1"/>
          </p:cNvSpPr>
          <p:nvPr>
            <p:ph idx="1"/>
          </p:nvPr>
        </p:nvSpPr>
        <p:spPr>
          <a:xfrm>
            <a:off x="1839582" y="2064793"/>
            <a:ext cx="7280667" cy="4288505"/>
          </a:xfrm>
        </p:spPr>
        <p:txBody>
          <a:bodyPr/>
          <a:lstStyle/>
          <a:p>
            <a:r>
              <a:rPr lang="zh-CN" altLang="en-US" dirty="0"/>
              <a:t>独立的部署</a:t>
            </a:r>
            <a:r>
              <a:rPr lang="zh-CN" altLang="en-US" dirty="0" smtClean="0"/>
              <a:t>单元</a:t>
            </a:r>
            <a:endParaRPr lang="en-US" altLang="zh-CN" dirty="0" smtClean="0"/>
          </a:p>
          <a:p>
            <a:r>
              <a:rPr lang="zh-CN" altLang="en-US" dirty="0"/>
              <a:t>以</a:t>
            </a:r>
            <a:r>
              <a:rPr lang="en-US" altLang="zh-CN" dirty="0"/>
              <a:t>REST API</a:t>
            </a:r>
            <a:r>
              <a:rPr lang="zh-CN" altLang="en-US" dirty="0"/>
              <a:t>的形式为服务实例提供了注册、管理和查询等</a:t>
            </a:r>
            <a:r>
              <a:rPr lang="zh-CN" altLang="en-US" dirty="0" smtClean="0"/>
              <a:t>操作</a:t>
            </a:r>
            <a:endParaRPr lang="en-US" altLang="zh-CN" dirty="0" smtClean="0"/>
          </a:p>
          <a:p>
            <a:r>
              <a:rPr lang="zh-CN" altLang="en-US" dirty="0"/>
              <a:t>提供了可视化的监控页面，可以直观地看到各个</a:t>
            </a:r>
            <a:r>
              <a:rPr lang="en-US" altLang="zh-CN" dirty="0"/>
              <a:t>Eureka Server</a:t>
            </a:r>
            <a:r>
              <a:rPr lang="zh-CN" altLang="en-US" dirty="0"/>
              <a:t>当前的运行状态和所有已注册服务的情况</a:t>
            </a:r>
            <a:endParaRPr kumimoji="1" lang="zh-CN" altLang="en-US" dirty="0"/>
          </a:p>
        </p:txBody>
      </p:sp>
    </p:spTree>
    <p:extLst>
      <p:ext uri="{BB962C8B-B14F-4D97-AF65-F5344CB8AC3E}">
        <p14:creationId xmlns:p14="http://schemas.microsoft.com/office/powerpoint/2010/main" val="1579484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8854149" cy="770440"/>
          </a:xfrm>
        </p:spPr>
        <p:txBody>
          <a:bodyPr>
            <a:normAutofit/>
          </a:bodyPr>
          <a:lstStyle/>
          <a:p>
            <a:r>
              <a:rPr kumimoji="1" lang="en-US" altLang="zh-CN" sz="4400" dirty="0" smtClean="0"/>
              <a:t>4.Eureka</a:t>
            </a:r>
            <a:r>
              <a:rPr kumimoji="1" lang="zh-CN" altLang="en-US" sz="4400" dirty="0" smtClean="0"/>
              <a:t> </a:t>
            </a:r>
            <a:r>
              <a:rPr kumimoji="1" lang="en-US" altLang="zh-CN" sz="4400" dirty="0" smtClean="0"/>
              <a:t>Server</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2834747" y="1363663"/>
            <a:ext cx="6906682" cy="5180012"/>
          </a:xfrm>
          <a:prstGeom prst="rect">
            <a:avLst/>
          </a:prstGeom>
        </p:spPr>
      </p:pic>
    </p:spTree>
    <p:extLst>
      <p:ext uri="{BB962C8B-B14F-4D97-AF65-F5344CB8AC3E}">
        <p14:creationId xmlns:p14="http://schemas.microsoft.com/office/powerpoint/2010/main" val="1398306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667692" y="1387475"/>
            <a:ext cx="8975205" cy="5251450"/>
          </a:xfrm>
          <a:prstGeom prst="rect">
            <a:avLst/>
          </a:prstGeom>
        </p:spPr>
      </p:pic>
      <p:sp>
        <p:nvSpPr>
          <p:cNvPr id="3" name="标题 2"/>
          <p:cNvSpPr>
            <a:spLocks noGrp="1"/>
          </p:cNvSpPr>
          <p:nvPr>
            <p:ph type="title"/>
          </p:nvPr>
        </p:nvSpPr>
        <p:spPr>
          <a:xfrm>
            <a:off x="646111" y="452719"/>
            <a:ext cx="9602294" cy="806066"/>
          </a:xfrm>
        </p:spPr>
        <p:txBody>
          <a:bodyPr/>
          <a:lstStyle/>
          <a:p>
            <a:r>
              <a:rPr kumimoji="1" lang="en-US" altLang="zh-CN" sz="4400" dirty="0" smtClean="0"/>
              <a:t>4</a:t>
            </a:r>
            <a:r>
              <a:rPr kumimoji="1" lang="en-US" altLang="zh-CN" sz="4400" dirty="0" smtClean="0"/>
              <a:t>.Eureka</a:t>
            </a:r>
            <a:r>
              <a:rPr kumimoji="1" lang="zh-CN" altLang="en-US" sz="4400" dirty="0" smtClean="0"/>
              <a:t> </a:t>
            </a:r>
            <a:r>
              <a:rPr kumimoji="1" lang="en-US" altLang="zh-CN" sz="4400" dirty="0" smtClean="0"/>
              <a:t>-</a:t>
            </a:r>
            <a:r>
              <a:rPr kumimoji="1" lang="zh-CN" altLang="en-US" sz="4400" dirty="0" smtClean="0"/>
              <a:t> </a:t>
            </a:r>
            <a:r>
              <a:rPr lang="en-US" altLang="zh-CN" dirty="0" smtClean="0"/>
              <a:t>Service Provider:</a:t>
            </a:r>
            <a:r>
              <a:rPr lang="zh-CN" altLang="en-US" dirty="0"/>
              <a:t>服务注册</a:t>
            </a:r>
            <a:r>
              <a:rPr lang="zh-CN" altLang="en-US" b="1" dirty="0"/>
              <a:t/>
            </a:r>
            <a:br>
              <a:rPr lang="zh-CN" altLang="en-US" b="1" dirty="0"/>
            </a:br>
            <a:r>
              <a:rPr lang="en-US" altLang="zh-CN" b="1" dirty="0"/>
              <a:t/>
            </a:r>
            <a:br>
              <a:rPr lang="en-US" altLang="zh-CN" b="1" dirty="0"/>
            </a:br>
            <a:endParaRPr kumimoji="1" lang="zh-CN" altLang="en-US" dirty="0"/>
          </a:p>
        </p:txBody>
      </p:sp>
    </p:spTree>
    <p:extLst>
      <p:ext uri="{BB962C8B-B14F-4D97-AF65-F5344CB8AC3E}">
        <p14:creationId xmlns:p14="http://schemas.microsoft.com/office/powerpoint/2010/main" val="390848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0" y="452719"/>
            <a:ext cx="10148559" cy="711063"/>
          </a:xfrm>
        </p:spPr>
        <p:txBody>
          <a:bodyPr/>
          <a:lstStyle/>
          <a:p>
            <a:r>
              <a:rPr kumimoji="1" lang="en-US" altLang="zh-CN" sz="4400" dirty="0" smtClean="0"/>
              <a:t>4</a:t>
            </a:r>
            <a:r>
              <a:rPr kumimoji="1" lang="en-US" altLang="zh-CN" sz="4400" dirty="0" smtClean="0"/>
              <a:t>.Eureka</a:t>
            </a:r>
            <a:r>
              <a:rPr kumimoji="1" lang="zh-CN" altLang="en-US" sz="4400" dirty="0" smtClean="0"/>
              <a:t> </a:t>
            </a:r>
            <a:r>
              <a:rPr kumimoji="1" lang="en-US" altLang="zh-CN" sz="4400" dirty="0" smtClean="0"/>
              <a:t>-</a:t>
            </a:r>
            <a:r>
              <a:rPr kumimoji="1" lang="zh-CN" altLang="en-US" sz="4400" dirty="0" smtClean="0"/>
              <a:t> </a:t>
            </a:r>
            <a:r>
              <a:rPr lang="en-US" altLang="zh-CN" dirty="0" smtClean="0"/>
              <a:t>Service Provider:</a:t>
            </a:r>
            <a:r>
              <a:rPr lang="zh-CN" altLang="en-US" dirty="0"/>
              <a:t>续约与剔除</a:t>
            </a:r>
            <a:r>
              <a:rPr lang="zh-CN" altLang="en-US" b="1" dirty="0"/>
              <a:t/>
            </a:r>
            <a:br>
              <a:rPr lang="zh-CN" altLang="en-US" b="1" dirty="0"/>
            </a:br>
            <a:r>
              <a:rPr lang="zh-CN" altLang="en-US" b="1" dirty="0"/>
              <a:t/>
            </a:r>
            <a:br>
              <a:rPr lang="zh-CN" altLang="en-US" b="1" dirty="0"/>
            </a:br>
            <a:r>
              <a:rPr lang="en-US" altLang="zh-CN" b="1" dirty="0"/>
              <a:t/>
            </a:r>
            <a:br>
              <a:rPr lang="en-US" altLang="zh-CN" b="1" dirty="0"/>
            </a:br>
            <a:endParaRPr kumimoji="1" lang="zh-CN" altLang="en-US" dirty="0"/>
          </a:p>
        </p:txBody>
      </p:sp>
      <p:pic>
        <p:nvPicPr>
          <p:cNvPr id="6" name="内容占位符 5"/>
          <p:cNvPicPr>
            <a:picLocks noGrp="1" noChangeAspect="1"/>
          </p:cNvPicPr>
          <p:nvPr>
            <p:ph idx="1"/>
          </p:nvPr>
        </p:nvPicPr>
        <p:blipFill>
          <a:blip r:embed="rId3"/>
          <a:stretch>
            <a:fillRect/>
          </a:stretch>
        </p:blipFill>
        <p:spPr>
          <a:xfrm>
            <a:off x="2046993" y="1376363"/>
            <a:ext cx="8671102" cy="5368925"/>
          </a:xfrm>
          <a:prstGeom prst="rect">
            <a:avLst/>
          </a:prstGeom>
        </p:spPr>
      </p:pic>
    </p:spTree>
    <p:extLst>
      <p:ext uri="{BB962C8B-B14F-4D97-AF65-F5344CB8AC3E}">
        <p14:creationId xmlns:p14="http://schemas.microsoft.com/office/powerpoint/2010/main" val="754491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05193" y="972263"/>
            <a:ext cx="8741332" cy="5072277"/>
          </a:xfrm>
        </p:spPr>
        <p:txBody>
          <a:bodyPr>
            <a:normAutofit/>
          </a:bodyPr>
          <a:lstStyle/>
          <a:p>
            <a:r>
              <a:rPr kumimoji="1" lang="en-US" altLang="zh-CN" sz="2800" dirty="0"/>
              <a:t>1. </a:t>
            </a:r>
            <a:r>
              <a:rPr kumimoji="1" lang="en-US" altLang="zh-CN" sz="2800" dirty="0" err="1"/>
              <a:t>Microservices</a:t>
            </a:r>
            <a:r>
              <a:rPr kumimoji="1" lang="zh-CN" altLang="en-US" sz="2800" dirty="0" smtClean="0"/>
              <a:t>？</a:t>
            </a:r>
            <a:endParaRPr kumimoji="1" lang="en-US" altLang="zh-CN" sz="2800" dirty="0" smtClean="0"/>
          </a:p>
          <a:p>
            <a:r>
              <a:rPr kumimoji="1" lang="en-US" altLang="zh-CN" sz="2800" dirty="0" smtClean="0"/>
              <a:t>2.Why</a:t>
            </a:r>
            <a:r>
              <a:rPr kumimoji="1" lang="zh-CN" altLang="en-US" sz="2800" dirty="0" smtClean="0"/>
              <a:t> </a:t>
            </a:r>
            <a:r>
              <a:rPr kumimoji="1" lang="en-US" altLang="zh-CN" sz="2800" dirty="0" err="1" smtClean="0"/>
              <a:t>SpringCloud</a:t>
            </a:r>
            <a:r>
              <a:rPr kumimoji="1" lang="zh-CN" altLang="en-US" sz="2800" dirty="0" smtClean="0"/>
              <a:t>？</a:t>
            </a:r>
            <a:endParaRPr kumimoji="1" lang="en-US" altLang="zh-CN" sz="2800" dirty="0" smtClean="0"/>
          </a:p>
          <a:p>
            <a:r>
              <a:rPr kumimoji="1" lang="en-US" altLang="zh-CN" sz="2800" dirty="0" smtClean="0"/>
              <a:t>3.SpringCloud</a:t>
            </a:r>
            <a:r>
              <a:rPr kumimoji="1" lang="zh-CN" altLang="en-US" sz="2800" dirty="0" smtClean="0"/>
              <a:t> </a:t>
            </a:r>
            <a:r>
              <a:rPr kumimoji="1" lang="en-US" altLang="zh-CN" sz="2800" dirty="0"/>
              <a:t>Architecture </a:t>
            </a:r>
            <a:r>
              <a:rPr kumimoji="1" lang="en-US" altLang="zh-CN" sz="2800" dirty="0" smtClean="0"/>
              <a:t>Diagram</a:t>
            </a:r>
          </a:p>
          <a:p>
            <a:r>
              <a:rPr kumimoji="1" lang="en-US" altLang="zh-CN" sz="2800" dirty="0" smtClean="0"/>
              <a:t>4.Eureka</a:t>
            </a:r>
          </a:p>
          <a:p>
            <a:r>
              <a:rPr kumimoji="1" lang="en-US" altLang="zh-CN" sz="2800" dirty="0" smtClean="0"/>
              <a:t>5.Ribbon</a:t>
            </a:r>
          </a:p>
          <a:p>
            <a:r>
              <a:rPr kumimoji="1" lang="en-US" altLang="zh-CN" sz="2800" dirty="0" smtClean="0"/>
              <a:t>6.Hystrix</a:t>
            </a:r>
          </a:p>
          <a:p>
            <a:r>
              <a:rPr kumimoji="1" lang="en-US" altLang="zh-CN" sz="2800" dirty="0" smtClean="0"/>
              <a:t>7.</a:t>
            </a:r>
            <a:r>
              <a:rPr lang="en-US" altLang="zh-CN" sz="2800" dirty="0" smtClean="0"/>
              <a:t>Feign</a:t>
            </a:r>
            <a:endParaRPr kumimoji="1" lang="en-US" altLang="zh-CN" sz="2800" dirty="0" smtClean="0"/>
          </a:p>
          <a:p>
            <a:r>
              <a:rPr kumimoji="1" lang="en-US" altLang="zh-CN" sz="2800" dirty="0" smtClean="0"/>
              <a:t>8.Zuul</a:t>
            </a:r>
          </a:p>
        </p:txBody>
      </p:sp>
      <p:sp>
        <p:nvSpPr>
          <p:cNvPr id="3" name="文本框 2"/>
          <p:cNvSpPr txBox="1"/>
          <p:nvPr/>
        </p:nvSpPr>
        <p:spPr>
          <a:xfrm>
            <a:off x="-201881" y="674518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704365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0" y="452719"/>
            <a:ext cx="10148559" cy="711063"/>
          </a:xfrm>
        </p:spPr>
        <p:txBody>
          <a:bodyPr/>
          <a:lstStyle/>
          <a:p>
            <a:r>
              <a:rPr kumimoji="1" lang="en-US" altLang="zh-CN" sz="4400" dirty="0" smtClean="0"/>
              <a:t>4</a:t>
            </a:r>
            <a:r>
              <a:rPr kumimoji="1" lang="en-US" altLang="zh-CN" sz="4400" dirty="0" smtClean="0"/>
              <a:t>.Eureka</a:t>
            </a:r>
            <a:r>
              <a:rPr kumimoji="1" lang="zh-CN" altLang="en-US" sz="4400" dirty="0" smtClean="0"/>
              <a:t> </a:t>
            </a:r>
            <a:r>
              <a:rPr kumimoji="1" lang="en-US" altLang="zh-CN" sz="4400" dirty="0" smtClean="0"/>
              <a:t>-</a:t>
            </a:r>
            <a:r>
              <a:rPr kumimoji="1" lang="zh-CN" altLang="en-US" sz="4400" dirty="0" smtClean="0"/>
              <a:t> </a:t>
            </a:r>
            <a:r>
              <a:rPr kumimoji="1" lang="en-US" altLang="zh-CN" sz="4400" dirty="0" smtClean="0"/>
              <a:t>Service Consumer</a:t>
            </a:r>
            <a:r>
              <a:rPr lang="zh-CN" altLang="en-US" b="1" dirty="0"/>
              <a:t/>
            </a:r>
            <a:br>
              <a:rPr lang="zh-CN" altLang="en-US" b="1" dirty="0"/>
            </a:br>
            <a:r>
              <a:rPr lang="zh-CN" altLang="en-US" b="1" dirty="0"/>
              <a:t/>
            </a:r>
            <a:br>
              <a:rPr lang="zh-CN" altLang="en-US" b="1" dirty="0"/>
            </a:br>
            <a:r>
              <a:rPr lang="en-US" altLang="zh-CN" b="1" dirty="0"/>
              <a:t/>
            </a:r>
            <a:br>
              <a:rPr lang="en-US" altLang="zh-CN" b="1" dirty="0"/>
            </a:br>
            <a:endParaRPr kumimoji="1" lang="zh-CN" altLang="en-US" dirty="0"/>
          </a:p>
        </p:txBody>
      </p:sp>
      <p:sp>
        <p:nvSpPr>
          <p:cNvPr id="2" name="内容占位符 1"/>
          <p:cNvSpPr>
            <a:spLocks noGrp="1"/>
          </p:cNvSpPr>
          <p:nvPr>
            <p:ph idx="1"/>
          </p:nvPr>
        </p:nvSpPr>
        <p:spPr/>
        <p:txBody>
          <a:bodyPr/>
          <a:lstStyle/>
          <a:p>
            <a:r>
              <a:rPr lang="zh-CN" altLang="en-US" dirty="0"/>
              <a:t>本质</a:t>
            </a:r>
            <a:r>
              <a:rPr lang="zh-CN" altLang="en-US" dirty="0" smtClean="0"/>
              <a:t>上是</a:t>
            </a:r>
            <a:r>
              <a:rPr lang="zh-CN" altLang="en-US" dirty="0"/>
              <a:t>一个</a:t>
            </a:r>
            <a:r>
              <a:rPr lang="en-US" altLang="zh-CN" dirty="0"/>
              <a:t>Eureka </a:t>
            </a:r>
            <a:r>
              <a:rPr lang="en-US" altLang="zh-CN" dirty="0" smtClean="0"/>
              <a:t>Client</a:t>
            </a:r>
          </a:p>
          <a:p>
            <a:r>
              <a:rPr lang="zh-CN" altLang="en-US" dirty="0"/>
              <a:t>从</a:t>
            </a:r>
            <a:r>
              <a:rPr lang="en-US" altLang="zh-CN" dirty="0"/>
              <a:t>Eureka Server</a:t>
            </a:r>
            <a:r>
              <a:rPr lang="zh-CN" altLang="en-US" dirty="0"/>
              <a:t>上获取所有实例的注册信息，包括</a:t>
            </a:r>
            <a:r>
              <a:rPr lang="en-US" altLang="zh-CN" dirty="0"/>
              <a:t>IP</a:t>
            </a:r>
            <a:r>
              <a:rPr lang="zh-CN" altLang="en-US" dirty="0"/>
              <a:t>地址、端口等，并缓存到</a:t>
            </a:r>
            <a:r>
              <a:rPr lang="zh-CN" altLang="en-US" dirty="0" smtClean="0"/>
              <a:t>本地</a:t>
            </a:r>
            <a:endParaRPr lang="en-US" altLang="zh-CN" dirty="0" smtClean="0"/>
          </a:p>
          <a:p>
            <a:r>
              <a:rPr lang="zh-CN" altLang="en-US" dirty="0" smtClean="0"/>
              <a:t>基于</a:t>
            </a:r>
            <a:r>
              <a:rPr lang="en-US" altLang="zh-CN" dirty="0" smtClean="0"/>
              <a:t>Service Consumer</a:t>
            </a:r>
            <a:r>
              <a:rPr lang="zh-CN" altLang="en-US" dirty="0" smtClean="0"/>
              <a:t>获取到的服务实例信息，我们就可以进行服务调用了。而</a:t>
            </a:r>
            <a:r>
              <a:rPr lang="en-US" altLang="zh-CN" dirty="0" smtClean="0"/>
              <a:t>Spring Cloud</a:t>
            </a:r>
            <a:r>
              <a:rPr lang="zh-CN" altLang="en-US" dirty="0" smtClean="0"/>
              <a:t>也为</a:t>
            </a:r>
            <a:r>
              <a:rPr lang="en-US" altLang="zh-CN" dirty="0" smtClean="0"/>
              <a:t>Service Consumer</a:t>
            </a:r>
            <a:r>
              <a:rPr lang="zh-CN" altLang="en-US" dirty="0" smtClean="0"/>
              <a:t>提供了丰富的服务调用工具</a:t>
            </a:r>
            <a:endParaRPr lang="en-US" altLang="zh-CN" dirty="0" smtClean="0"/>
          </a:p>
          <a:p>
            <a:r>
              <a:rPr lang="en-US" altLang="zh-CN" dirty="0" smtClean="0"/>
              <a:t>(1)Ribbon</a:t>
            </a:r>
            <a:r>
              <a:rPr lang="zh-CN" altLang="en-US" dirty="0"/>
              <a:t>，实现客户端的负载均衡。</a:t>
            </a:r>
          </a:p>
          <a:p>
            <a:r>
              <a:rPr lang="en-US" altLang="zh-CN" dirty="0" smtClean="0"/>
              <a:t>(2)</a:t>
            </a:r>
            <a:r>
              <a:rPr lang="en-US" altLang="zh-CN" dirty="0" err="1" smtClean="0"/>
              <a:t>Hystrix</a:t>
            </a:r>
            <a:r>
              <a:rPr lang="zh-CN" altLang="en-US" dirty="0"/>
              <a:t>，断路器。</a:t>
            </a:r>
          </a:p>
          <a:p>
            <a:r>
              <a:rPr lang="en-US" altLang="zh-CN" dirty="0" smtClean="0"/>
              <a:t>(3)Feign</a:t>
            </a:r>
            <a:r>
              <a:rPr lang="zh-CN" altLang="en-US" dirty="0"/>
              <a:t>，</a:t>
            </a:r>
            <a:r>
              <a:rPr lang="en-US" altLang="zh-CN" dirty="0"/>
              <a:t>RESTful Web Service</a:t>
            </a:r>
            <a:r>
              <a:rPr lang="zh-CN" altLang="en-US" dirty="0"/>
              <a:t>客户端，整合了</a:t>
            </a:r>
            <a:r>
              <a:rPr lang="en-US" altLang="zh-CN" dirty="0"/>
              <a:t>Ribbon</a:t>
            </a:r>
            <a:r>
              <a:rPr lang="zh-CN" altLang="en-US" dirty="0"/>
              <a:t>和</a:t>
            </a:r>
            <a:r>
              <a:rPr lang="en-US" altLang="zh-CN" dirty="0" err="1"/>
              <a:t>Hystrix</a:t>
            </a:r>
            <a:r>
              <a:rPr lang="zh-CN" altLang="en-US" dirty="0"/>
              <a:t>。</a:t>
            </a:r>
          </a:p>
          <a:p>
            <a:endParaRPr lang="en-US" altLang="zh-CN" dirty="0"/>
          </a:p>
        </p:txBody>
      </p:sp>
    </p:spTree>
    <p:extLst>
      <p:ext uri="{BB962C8B-B14F-4D97-AF65-F5344CB8AC3E}">
        <p14:creationId xmlns:p14="http://schemas.microsoft.com/office/powerpoint/2010/main" val="331370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6111" y="1411650"/>
            <a:ext cx="11039208" cy="5333534"/>
          </a:xfrm>
        </p:spPr>
        <p:txBody>
          <a:bodyPr>
            <a:normAutofit/>
          </a:bodyPr>
          <a:lstStyle/>
          <a:p>
            <a:r>
              <a:rPr lang="en-US" altLang="zh-CN" dirty="0" smtClean="0"/>
              <a:t>Ribbon</a:t>
            </a:r>
            <a:r>
              <a:rPr lang="zh-CN" altLang="en-US" dirty="0" smtClean="0"/>
              <a:t>是</a:t>
            </a:r>
            <a:r>
              <a:rPr lang="en-US" altLang="zh-CN" dirty="0" smtClean="0"/>
              <a:t>Netflix</a:t>
            </a:r>
            <a:r>
              <a:rPr lang="zh-CN" altLang="en-US" dirty="0" smtClean="0"/>
              <a:t>发布的开源项目，主要功能是为</a:t>
            </a:r>
            <a:r>
              <a:rPr lang="en-US" altLang="zh-CN" dirty="0" smtClean="0"/>
              <a:t>REST</a:t>
            </a:r>
            <a:r>
              <a:rPr lang="zh-CN" altLang="en-US" dirty="0" smtClean="0"/>
              <a:t>客户端实现负载均衡。它主要包括六个组件：</a:t>
            </a:r>
            <a:endParaRPr lang="en-US" altLang="zh-CN" dirty="0" smtClean="0"/>
          </a:p>
          <a:p>
            <a:r>
              <a:rPr lang="en-US" altLang="zh-CN" dirty="0" err="1"/>
              <a:t>ServerList</a:t>
            </a:r>
            <a:r>
              <a:rPr lang="zh-CN" altLang="en-US" dirty="0"/>
              <a:t>，负载均衡使用的服务器列表。这个列表会缓存在负载均衡器中，并定期更新。当</a:t>
            </a:r>
            <a:r>
              <a:rPr lang="en-US" altLang="zh-CN" dirty="0"/>
              <a:t>Ribbon</a:t>
            </a:r>
            <a:r>
              <a:rPr lang="zh-CN" altLang="en-US" dirty="0"/>
              <a:t>与</a:t>
            </a:r>
            <a:r>
              <a:rPr lang="en-US" altLang="zh-CN" dirty="0"/>
              <a:t>Eureka</a:t>
            </a:r>
            <a:r>
              <a:rPr lang="zh-CN" altLang="en-US" dirty="0"/>
              <a:t>结合使用时，</a:t>
            </a:r>
            <a:r>
              <a:rPr lang="en-US" altLang="zh-CN" dirty="0" err="1"/>
              <a:t>ServerList</a:t>
            </a:r>
            <a:r>
              <a:rPr lang="zh-CN" altLang="en-US" dirty="0"/>
              <a:t>的实现类就是</a:t>
            </a:r>
            <a:r>
              <a:rPr lang="en-US" altLang="zh-CN" dirty="0" err="1"/>
              <a:t>DiscoveryEnabledNIWSServerList</a:t>
            </a:r>
            <a:r>
              <a:rPr lang="zh-CN" altLang="en-US" dirty="0"/>
              <a:t>，它会保存</a:t>
            </a:r>
            <a:r>
              <a:rPr lang="en-US" altLang="zh-CN" dirty="0"/>
              <a:t>Eureka Server</a:t>
            </a:r>
            <a:r>
              <a:rPr lang="zh-CN" altLang="en-US" dirty="0"/>
              <a:t>中注册的服务实例表。</a:t>
            </a:r>
          </a:p>
          <a:p>
            <a:r>
              <a:rPr lang="en-US" altLang="zh-CN" dirty="0" err="1"/>
              <a:t>ServerListFilter</a:t>
            </a:r>
            <a:r>
              <a:rPr lang="zh-CN" altLang="en-US" dirty="0"/>
              <a:t>，服务器列表过滤器。这是一个接口，主要用于对</a:t>
            </a:r>
            <a:r>
              <a:rPr lang="en-US" altLang="zh-CN" dirty="0"/>
              <a:t>Service Consumer</a:t>
            </a:r>
            <a:r>
              <a:rPr lang="zh-CN" altLang="en-US" dirty="0"/>
              <a:t>获取到的服务器列表进行预过滤，过滤的结果也是</a:t>
            </a:r>
            <a:r>
              <a:rPr lang="en-US" altLang="zh-CN" dirty="0" err="1"/>
              <a:t>ServerList</a:t>
            </a:r>
            <a:r>
              <a:rPr lang="zh-CN" altLang="en-US" dirty="0"/>
              <a:t>。</a:t>
            </a:r>
            <a:r>
              <a:rPr lang="en-US" altLang="zh-CN" dirty="0"/>
              <a:t>Ribbon</a:t>
            </a:r>
            <a:r>
              <a:rPr lang="zh-CN" altLang="en-US" dirty="0"/>
              <a:t>提供了多种过滤器的实现。</a:t>
            </a:r>
          </a:p>
          <a:p>
            <a:r>
              <a:rPr lang="en-US" altLang="zh-CN" dirty="0" err="1"/>
              <a:t>IPing</a:t>
            </a:r>
            <a:r>
              <a:rPr lang="zh-CN" altLang="en-US" dirty="0"/>
              <a:t>，探测服务实例是否存活的策略。</a:t>
            </a:r>
          </a:p>
          <a:p>
            <a:r>
              <a:rPr lang="en-US" altLang="zh-CN" dirty="0" err="1"/>
              <a:t>IRule</a:t>
            </a:r>
            <a:r>
              <a:rPr lang="zh-CN" altLang="en-US" dirty="0"/>
              <a:t>，</a:t>
            </a:r>
            <a:r>
              <a:rPr lang="zh-CN" altLang="en-US" dirty="0" smtClean="0"/>
              <a:t>负载均衡策略，其实现类表述的策略包括：轮询、随机、根据响应时间加权等。</a:t>
            </a:r>
            <a:endParaRPr lang="en-US" altLang="zh-CN" dirty="0" smtClean="0"/>
          </a:p>
          <a:p>
            <a:r>
              <a:rPr lang="en-US" altLang="zh-CN" dirty="0" err="1"/>
              <a:t>ILoadBalancer</a:t>
            </a:r>
            <a:r>
              <a:rPr lang="zh-CN" altLang="en-US" dirty="0"/>
              <a:t>，负载均衡器。这也是一个接口，</a:t>
            </a:r>
            <a:r>
              <a:rPr lang="en-US" altLang="zh-CN" dirty="0"/>
              <a:t>Ribbon</a:t>
            </a:r>
            <a:r>
              <a:rPr lang="zh-CN" altLang="en-US" dirty="0"/>
              <a:t>为其提供了多个实现，比如</a:t>
            </a:r>
            <a:r>
              <a:rPr lang="en-US" altLang="zh-CN" dirty="0" err="1"/>
              <a:t>ZoneAwareLoadBalancer</a:t>
            </a:r>
            <a:r>
              <a:rPr lang="zh-CN" altLang="en-US" dirty="0"/>
              <a:t>。而上层代码通过调用其</a:t>
            </a:r>
            <a:r>
              <a:rPr lang="en-US" altLang="zh-CN" dirty="0"/>
              <a:t>API</a:t>
            </a:r>
            <a:r>
              <a:rPr lang="zh-CN" altLang="en-US" dirty="0"/>
              <a:t>进行服务调用的负载均衡选择。一般</a:t>
            </a:r>
            <a:r>
              <a:rPr lang="en-US" altLang="zh-CN" dirty="0" err="1"/>
              <a:t>ILoadBalancer</a:t>
            </a:r>
            <a:r>
              <a:rPr lang="zh-CN" altLang="en-US" dirty="0"/>
              <a:t>的实现类中会引用一个</a:t>
            </a:r>
            <a:r>
              <a:rPr lang="en-US" altLang="zh-CN" dirty="0" err="1"/>
              <a:t>IRule</a:t>
            </a:r>
            <a:r>
              <a:rPr lang="zh-CN" altLang="en-US" dirty="0"/>
              <a:t>。</a:t>
            </a:r>
          </a:p>
          <a:p>
            <a:r>
              <a:rPr lang="en-US" altLang="zh-CN" dirty="0" err="1"/>
              <a:t>RibbonLoadBalancerClient</a:t>
            </a:r>
            <a:r>
              <a:rPr lang="en-US" altLang="zh-CN" dirty="0"/>
              <a:t> </a:t>
            </a:r>
            <a:r>
              <a:rPr lang="zh-CN" altLang="en-US" dirty="0" smtClean="0"/>
              <a:t>，</a:t>
            </a:r>
            <a:r>
              <a:rPr lang="zh-CN" altLang="en-US" dirty="0"/>
              <a:t>服务调用器。顾名思义，这就是负载均衡后，</a:t>
            </a:r>
            <a:r>
              <a:rPr lang="en-US" altLang="zh-CN" dirty="0"/>
              <a:t>Ribbon</a:t>
            </a:r>
            <a:r>
              <a:rPr lang="zh-CN" altLang="en-US" dirty="0"/>
              <a:t>向</a:t>
            </a:r>
            <a:r>
              <a:rPr lang="en-US" altLang="zh-CN" dirty="0"/>
              <a:t>Service Provider</a:t>
            </a:r>
            <a:r>
              <a:rPr lang="zh-CN" altLang="en-US" dirty="0"/>
              <a:t>发起</a:t>
            </a:r>
            <a:r>
              <a:rPr lang="en-US" altLang="zh-CN" dirty="0"/>
              <a:t>REST</a:t>
            </a:r>
            <a:r>
              <a:rPr lang="zh-CN" altLang="en-US" dirty="0"/>
              <a:t>请求的工具。</a:t>
            </a:r>
          </a:p>
          <a:p>
            <a:endParaRPr lang="zh-CN" altLang="en-US" dirty="0"/>
          </a:p>
        </p:txBody>
      </p:sp>
      <p:sp>
        <p:nvSpPr>
          <p:cNvPr id="3" name="标题 2"/>
          <p:cNvSpPr>
            <a:spLocks noGrp="1"/>
          </p:cNvSpPr>
          <p:nvPr>
            <p:ph type="title"/>
          </p:nvPr>
        </p:nvSpPr>
        <p:spPr>
          <a:xfrm>
            <a:off x="646111" y="452719"/>
            <a:ext cx="9376663" cy="770440"/>
          </a:xfrm>
        </p:spPr>
        <p:txBody>
          <a:bodyPr/>
          <a:lstStyle/>
          <a:p>
            <a:r>
              <a:rPr kumimoji="1" lang="en-US" altLang="zh-CN" sz="4400"/>
              <a:t>5.Ribbon</a:t>
            </a:r>
            <a:endParaRPr kumimoji="1" lang="en-US" altLang="zh-CN" sz="4400" dirty="0"/>
          </a:p>
        </p:txBody>
      </p:sp>
    </p:spTree>
    <p:extLst>
      <p:ext uri="{BB962C8B-B14F-4D97-AF65-F5344CB8AC3E}">
        <p14:creationId xmlns:p14="http://schemas.microsoft.com/office/powerpoint/2010/main" val="11056293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572387" y="1411650"/>
            <a:ext cx="9056029" cy="4526012"/>
          </a:xfrm>
        </p:spPr>
        <p:txBody>
          <a:bodyPr>
            <a:normAutofit/>
          </a:bodyPr>
          <a:lstStyle/>
          <a:p>
            <a:r>
              <a:rPr lang="en-US" altLang="zh-CN" dirty="0"/>
              <a:t>Ribbon</a:t>
            </a:r>
            <a:r>
              <a:rPr lang="zh-CN" altLang="en-US" dirty="0"/>
              <a:t>工作时会做四件事情：</a:t>
            </a:r>
          </a:p>
          <a:p>
            <a:r>
              <a:rPr lang="zh-CN" altLang="en-US" dirty="0"/>
              <a:t>优先选择在同一个</a:t>
            </a:r>
            <a:r>
              <a:rPr lang="en-US" altLang="zh-CN" dirty="0"/>
              <a:t>Zone</a:t>
            </a:r>
            <a:r>
              <a:rPr lang="zh-CN" altLang="en-US" dirty="0"/>
              <a:t>且负载较少的</a:t>
            </a:r>
            <a:r>
              <a:rPr lang="en-US" altLang="zh-CN" dirty="0"/>
              <a:t>Eureka Server</a:t>
            </a:r>
            <a:r>
              <a:rPr lang="zh-CN" altLang="en-US" dirty="0"/>
              <a:t>；</a:t>
            </a:r>
          </a:p>
          <a:p>
            <a:r>
              <a:rPr lang="zh-CN" altLang="en-US" dirty="0"/>
              <a:t>定期从</a:t>
            </a:r>
            <a:r>
              <a:rPr lang="en-US" altLang="zh-CN" dirty="0"/>
              <a:t>Eureka</a:t>
            </a:r>
            <a:r>
              <a:rPr lang="zh-CN" altLang="en-US" dirty="0"/>
              <a:t>更新并过滤服务实例列表；</a:t>
            </a:r>
          </a:p>
          <a:p>
            <a:r>
              <a:rPr lang="zh-CN" altLang="en-US" dirty="0"/>
              <a:t>根据用户指定的策略，在从</a:t>
            </a:r>
            <a:r>
              <a:rPr lang="en-US" altLang="zh-CN" dirty="0"/>
              <a:t>Server</a:t>
            </a:r>
            <a:r>
              <a:rPr lang="zh-CN" altLang="en-US" dirty="0"/>
              <a:t>取到的服务注册列表中选择一个实例的地址；</a:t>
            </a:r>
          </a:p>
          <a:p>
            <a:r>
              <a:rPr lang="zh-CN" altLang="en-US" dirty="0"/>
              <a:t>通过</a:t>
            </a:r>
            <a:r>
              <a:rPr lang="en-US" altLang="zh-CN" dirty="0" err="1"/>
              <a:t>RestClient</a:t>
            </a:r>
            <a:r>
              <a:rPr lang="zh-CN" altLang="en-US" dirty="0"/>
              <a:t>进行服务调用。</a:t>
            </a:r>
          </a:p>
          <a:p>
            <a:endParaRPr lang="zh-CN" altLang="en-US" dirty="0"/>
          </a:p>
        </p:txBody>
      </p:sp>
      <p:sp>
        <p:nvSpPr>
          <p:cNvPr id="3" name="标题 2"/>
          <p:cNvSpPr>
            <a:spLocks noGrp="1"/>
          </p:cNvSpPr>
          <p:nvPr>
            <p:ph type="title"/>
          </p:nvPr>
        </p:nvSpPr>
        <p:spPr>
          <a:xfrm>
            <a:off x="646111" y="452719"/>
            <a:ext cx="9376663" cy="770440"/>
          </a:xfrm>
        </p:spPr>
        <p:txBody>
          <a:bodyPr/>
          <a:lstStyle/>
          <a:p>
            <a:r>
              <a:rPr kumimoji="1" lang="en-US" altLang="zh-CN" sz="4400"/>
              <a:t>5.Ribbon</a:t>
            </a:r>
            <a:endParaRPr kumimoji="1" lang="en-US" altLang="zh-CN" sz="4400" dirty="0"/>
          </a:p>
        </p:txBody>
      </p:sp>
    </p:spTree>
    <p:extLst>
      <p:ext uri="{BB962C8B-B14F-4D97-AF65-F5344CB8AC3E}">
        <p14:creationId xmlns:p14="http://schemas.microsoft.com/office/powerpoint/2010/main" val="1003355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9685421" cy="663562"/>
          </a:xfrm>
        </p:spPr>
        <p:txBody>
          <a:bodyPr/>
          <a:lstStyle/>
          <a:p>
            <a:r>
              <a:rPr kumimoji="1" lang="en-US" altLang="zh-CN" sz="2800"/>
              <a:t>6.Hystrix</a:t>
            </a:r>
            <a:br>
              <a:rPr kumimoji="1" lang="en-US" altLang="zh-CN" sz="2800"/>
            </a:br>
            <a:r>
              <a:rPr kumimoji="1" lang="en-US" altLang="zh-CN" sz="4400" dirty="0"/>
              <a:t/>
            </a:r>
            <a:br>
              <a:rPr kumimoji="1" lang="en-US" altLang="zh-CN" sz="4400" dirty="0"/>
            </a:br>
            <a:endParaRPr kumimoji="1" lang="zh-CN" altLang="en-US" dirty="0"/>
          </a:p>
        </p:txBody>
      </p:sp>
      <p:sp>
        <p:nvSpPr>
          <p:cNvPr id="6" name="内容占位符 5"/>
          <p:cNvSpPr>
            <a:spLocks noGrp="1"/>
          </p:cNvSpPr>
          <p:nvPr>
            <p:ph idx="1"/>
          </p:nvPr>
        </p:nvSpPr>
        <p:spPr>
          <a:xfrm>
            <a:off x="646111" y="1245396"/>
            <a:ext cx="11395468" cy="5440412"/>
          </a:xfrm>
        </p:spPr>
        <p:txBody>
          <a:bodyPr>
            <a:normAutofit lnSpcReduction="10000"/>
          </a:bodyPr>
          <a:lstStyle/>
          <a:p>
            <a:r>
              <a:rPr lang="zh-CN" altLang="en-US" dirty="0"/>
              <a:t>“断路器”本身是一种开关装置，当某个服务单元发生故障之后，通过断路器的故障监控（类似熔断保险丝），向调用方返回一个符合预期的、可处理的备选响应（</a:t>
            </a:r>
            <a:r>
              <a:rPr lang="en-US" altLang="zh-CN" dirty="0" err="1"/>
              <a:t>FallBack</a:t>
            </a:r>
            <a:r>
              <a:rPr lang="zh-CN" altLang="en-US" dirty="0"/>
              <a:t>），而不是长时间的等待或者抛出调用方无法处理的异常，这样就保证了服务调用方的线程不会被长时间、不必要地占用，从而避免了故障在分布式系统中的蔓延，乃至雪崩。</a:t>
            </a:r>
            <a:endParaRPr lang="en-US" altLang="zh-CN" dirty="0"/>
          </a:p>
          <a:p>
            <a:r>
              <a:rPr lang="zh-CN" altLang="en-US" dirty="0"/>
              <a:t>当然，在请求失败频率较低的情况下，</a:t>
            </a:r>
            <a:r>
              <a:rPr lang="en-US" altLang="zh-CN" dirty="0" err="1"/>
              <a:t>Hystrix</a:t>
            </a:r>
            <a:r>
              <a:rPr lang="zh-CN" altLang="en-US" dirty="0"/>
              <a:t>还是会直接把故障返回给客户端。只有当失败次数达到阈值（默认在</a:t>
            </a:r>
            <a:r>
              <a:rPr lang="en-US" altLang="zh-CN" dirty="0"/>
              <a:t>20</a:t>
            </a:r>
            <a:r>
              <a:rPr lang="zh-CN" altLang="en-US" dirty="0"/>
              <a:t>秒内失败</a:t>
            </a:r>
            <a:r>
              <a:rPr lang="en-US" altLang="zh-CN" dirty="0"/>
              <a:t>5</a:t>
            </a:r>
            <a:r>
              <a:rPr lang="zh-CN" altLang="en-US" dirty="0"/>
              <a:t>次）时，断路器打开并且不进行后续通信，而是直接返回备选响应。当然，</a:t>
            </a:r>
            <a:r>
              <a:rPr lang="en-US" altLang="zh-CN" dirty="0" err="1"/>
              <a:t>Hystrix</a:t>
            </a:r>
            <a:r>
              <a:rPr lang="zh-CN" altLang="en-US" dirty="0"/>
              <a:t>的备选响应也是可以由开发者定制的</a:t>
            </a:r>
            <a:r>
              <a:rPr lang="zh-CN" altLang="en-US" dirty="0" smtClean="0"/>
              <a:t>。</a:t>
            </a:r>
            <a:endParaRPr lang="en-US" altLang="zh-CN" dirty="0"/>
          </a:p>
          <a:p>
            <a:pPr fontAlgn="base"/>
            <a:r>
              <a:rPr lang="zh-CN" altLang="en-US" dirty="0"/>
              <a:t>在断路器打开之后，处理逻辑并没有结束，我们的降级逻辑已经被成了主逻辑，那么原来的主逻辑要如何恢复呢？对于这一问题，</a:t>
            </a:r>
            <a:r>
              <a:rPr lang="en-US" altLang="zh-CN" dirty="0" err="1"/>
              <a:t>hystrix</a:t>
            </a:r>
            <a:r>
              <a:rPr lang="zh-CN" altLang="en-US" dirty="0"/>
              <a:t>也为我们实现了自动恢复功能。当断路器打开，对主逻辑进行熔断之后，</a:t>
            </a:r>
            <a:r>
              <a:rPr lang="en-US" altLang="zh-CN" dirty="0" err="1"/>
              <a:t>hystrix</a:t>
            </a:r>
            <a:r>
              <a:rPr lang="zh-CN" altLang="en-US" dirty="0"/>
              <a:t>会启动一个休眠时间窗，在这个时间窗内，降级逻辑是临时的成为主逻辑，当休眠时间窗到期，断路器将进入半开状态，释放一次请求到原来的主逻辑上，如果此次请求正常返回，那么断路器将继续闭合，主逻辑恢复，如果这次请求依然有问题，断路器继续进入打开状态，休眠时间窗重新计时。</a:t>
            </a:r>
          </a:p>
          <a:p>
            <a:pPr fontAlgn="base"/>
            <a:r>
              <a:rPr lang="zh-CN" altLang="en-US" dirty="0"/>
              <a:t>通过上面的一系列机制，</a:t>
            </a:r>
            <a:r>
              <a:rPr lang="en-US" altLang="zh-CN" dirty="0" err="1"/>
              <a:t>hystrix</a:t>
            </a:r>
            <a:r>
              <a:rPr lang="zh-CN" altLang="en-US" dirty="0"/>
              <a:t>的断路器实现了对依赖资源故障的端口、对降级策略的自动切换以及对主逻辑的自动恢复机制。这使得我们的微服务在依赖外部服务或资源的时候得到了非常好的保护，同时对于一些具备降级逻辑的业务需求可以实现自动化的切换与恢复，相比于设置开关由监控和运维来进行切换的传统实现方式显得更为智能和高效。</a:t>
            </a:r>
          </a:p>
          <a:p>
            <a:endParaRPr lang="en-US" altLang="zh-CN" dirty="0"/>
          </a:p>
          <a:p>
            <a:endParaRPr lang="zh-CN" altLang="en-US" dirty="0"/>
          </a:p>
          <a:p>
            <a:endParaRPr kumimoji="1" lang="zh-CN" altLang="en-US" dirty="0"/>
          </a:p>
        </p:txBody>
      </p:sp>
    </p:spTree>
    <p:extLst>
      <p:ext uri="{BB962C8B-B14F-4D97-AF65-F5344CB8AC3E}">
        <p14:creationId xmlns:p14="http://schemas.microsoft.com/office/powerpoint/2010/main" val="2124898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9685421" cy="663562"/>
          </a:xfrm>
        </p:spPr>
        <p:txBody>
          <a:bodyPr/>
          <a:lstStyle/>
          <a:p>
            <a:r>
              <a:rPr kumimoji="1" lang="en-US" altLang="zh-CN" sz="2800" dirty="0"/>
              <a:t>6.Hystrix</a:t>
            </a:r>
            <a:br>
              <a:rPr kumimoji="1" lang="en-US" altLang="zh-CN" sz="2800" dirty="0"/>
            </a:br>
            <a:r>
              <a:rPr kumimoji="1" lang="en-US" altLang="zh-CN" sz="4400" dirty="0"/>
              <a:t/>
            </a:r>
            <a:br>
              <a:rPr kumimoji="1" lang="en-US" altLang="zh-CN" sz="4400" dirty="0"/>
            </a:br>
            <a:endParaRPr kumimoji="1" lang="zh-CN" altLang="en-US" dirty="0"/>
          </a:p>
        </p:txBody>
      </p:sp>
      <p:pic>
        <p:nvPicPr>
          <p:cNvPr id="2" name="内容占位符 1"/>
          <p:cNvPicPr>
            <a:picLocks noGrp="1" noChangeAspect="1"/>
          </p:cNvPicPr>
          <p:nvPr>
            <p:ph idx="1"/>
          </p:nvPr>
        </p:nvPicPr>
        <p:blipFill>
          <a:blip r:embed="rId3"/>
          <a:stretch>
            <a:fillRect/>
          </a:stretch>
        </p:blipFill>
        <p:spPr>
          <a:xfrm>
            <a:off x="2493963" y="1818481"/>
            <a:ext cx="7213600" cy="4508500"/>
          </a:xfrm>
          <a:prstGeom prst="rect">
            <a:avLst/>
          </a:prstGeom>
        </p:spPr>
      </p:pic>
    </p:spTree>
    <p:extLst>
      <p:ext uri="{BB962C8B-B14F-4D97-AF65-F5344CB8AC3E}">
        <p14:creationId xmlns:p14="http://schemas.microsoft.com/office/powerpoint/2010/main" val="1341138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9614170" cy="794191"/>
          </a:xfrm>
        </p:spPr>
        <p:txBody>
          <a:bodyPr/>
          <a:lstStyle/>
          <a:p>
            <a:r>
              <a:rPr kumimoji="1" lang="en-US" altLang="zh-CN" sz="4400"/>
              <a:t>6.Hystrix </a:t>
            </a:r>
            <a:r>
              <a:rPr kumimoji="1" lang="en-US" altLang="zh-CN" sz="4400" dirty="0"/>
              <a:t/>
            </a:r>
            <a:br>
              <a:rPr kumimoji="1" lang="en-US" altLang="zh-CN" sz="4400" dirty="0"/>
            </a:br>
            <a:endParaRPr kumimoji="1" lang="zh-CN" altLang="en-US" dirty="0"/>
          </a:p>
        </p:txBody>
      </p:sp>
      <p:sp>
        <p:nvSpPr>
          <p:cNvPr id="2" name="矩形 1"/>
          <p:cNvSpPr/>
          <p:nvPr/>
        </p:nvSpPr>
        <p:spPr>
          <a:xfrm>
            <a:off x="1187195" y="1698169"/>
            <a:ext cx="9821232" cy="1477328"/>
          </a:xfrm>
          <a:prstGeom prst="rect">
            <a:avLst/>
          </a:prstGeom>
        </p:spPr>
        <p:txBody>
          <a:bodyPr wrap="square">
            <a:spAutoFit/>
          </a:bodyPr>
          <a:lstStyle/>
          <a:p>
            <a:r>
              <a:rPr lang="zh-CN" altLang="en-US" dirty="0"/>
              <a:t>除了隔离依赖服务的调用以外，</a:t>
            </a:r>
            <a:r>
              <a:rPr lang="en-US" altLang="zh-CN" dirty="0" err="1"/>
              <a:t>Hystrix</a:t>
            </a:r>
            <a:r>
              <a:rPr lang="zh-CN" altLang="en-US" dirty="0"/>
              <a:t>还提供了准实时的调用监控（</a:t>
            </a:r>
            <a:r>
              <a:rPr lang="en-US" altLang="zh-CN" b="1" dirty="0" err="1"/>
              <a:t>Hystrix</a:t>
            </a:r>
            <a:r>
              <a:rPr lang="en-US" altLang="zh-CN" b="1" dirty="0"/>
              <a:t> Dashboard</a:t>
            </a:r>
            <a:r>
              <a:rPr lang="zh-CN" altLang="en-US" dirty="0"/>
              <a:t>），</a:t>
            </a:r>
            <a:r>
              <a:rPr lang="en-US" altLang="zh-CN" dirty="0" err="1"/>
              <a:t>Hystrix</a:t>
            </a:r>
            <a:r>
              <a:rPr lang="zh-CN" altLang="en-US" dirty="0"/>
              <a:t>会持续地记录所有通过</a:t>
            </a:r>
            <a:r>
              <a:rPr lang="en-US" altLang="zh-CN" dirty="0" err="1"/>
              <a:t>Hystrix</a:t>
            </a:r>
            <a:r>
              <a:rPr lang="zh-CN" altLang="en-US" dirty="0"/>
              <a:t>发起的请求的执行信息，并以统计报表和图形的形式展示给用户，包括每秒执行多少请求多少成功，多少失败等。</a:t>
            </a:r>
            <a:r>
              <a:rPr lang="en-US" altLang="zh-CN" dirty="0"/>
              <a:t>Netflix</a:t>
            </a:r>
            <a:r>
              <a:rPr lang="zh-CN" altLang="en-US" dirty="0"/>
              <a:t>通过</a:t>
            </a:r>
            <a:r>
              <a:rPr lang="en-US" altLang="zh-CN" dirty="0" err="1"/>
              <a:t>hystrix</a:t>
            </a:r>
            <a:r>
              <a:rPr lang="en-US" altLang="zh-CN" dirty="0"/>
              <a:t>-metrics-event-stream</a:t>
            </a:r>
            <a:r>
              <a:rPr lang="zh-CN" altLang="en-US" dirty="0"/>
              <a:t>项目实现了对以上指标的监控。</a:t>
            </a:r>
            <a:r>
              <a:rPr lang="en-US" altLang="zh-CN" dirty="0"/>
              <a:t>Spring Cloud</a:t>
            </a:r>
            <a:r>
              <a:rPr lang="zh-CN" altLang="en-US" dirty="0"/>
              <a:t>也提供了</a:t>
            </a:r>
            <a:r>
              <a:rPr lang="en-US" altLang="zh-CN" dirty="0" err="1"/>
              <a:t>Hystrix</a:t>
            </a:r>
            <a:r>
              <a:rPr lang="en-US" altLang="zh-CN" dirty="0"/>
              <a:t> Dashboard</a:t>
            </a:r>
            <a:r>
              <a:rPr lang="zh-CN" altLang="en-US" dirty="0"/>
              <a:t>的整合，对监控内容转化成可视化</a:t>
            </a:r>
            <a:r>
              <a:rPr lang="zh-CN" altLang="en-US" dirty="0" smtClean="0"/>
              <a:t>界面</a:t>
            </a:r>
            <a:r>
              <a:rPr lang="zh-CN" altLang="en-US" dirty="0"/>
              <a:t>。</a:t>
            </a:r>
            <a:endParaRPr lang="zh-CN" altLang="en-US" dirty="0"/>
          </a:p>
        </p:txBody>
      </p:sp>
    </p:spTree>
    <p:extLst>
      <p:ext uri="{BB962C8B-B14F-4D97-AF65-F5344CB8AC3E}">
        <p14:creationId xmlns:p14="http://schemas.microsoft.com/office/powerpoint/2010/main" val="1666231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kumimoji="1" lang="en-US" altLang="zh-CN" sz="2800" dirty="0" smtClean="0"/>
              <a:t>7.</a:t>
            </a:r>
            <a:r>
              <a:rPr lang="en-US" altLang="zh-CN" sz="2800" b="1" dirty="0"/>
              <a:t> </a:t>
            </a:r>
            <a:r>
              <a:rPr lang="en-US" altLang="zh-CN" sz="2800" dirty="0"/>
              <a:t>Feign</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sp>
        <p:nvSpPr>
          <p:cNvPr id="4" name="内容占位符 3"/>
          <p:cNvSpPr>
            <a:spLocks noGrp="1"/>
          </p:cNvSpPr>
          <p:nvPr>
            <p:ph idx="1"/>
          </p:nvPr>
        </p:nvSpPr>
        <p:spPr>
          <a:xfrm>
            <a:off x="646111" y="1151905"/>
            <a:ext cx="11359842" cy="5510152"/>
          </a:xfrm>
        </p:spPr>
        <p:txBody>
          <a:bodyPr>
            <a:normAutofit/>
          </a:bodyPr>
          <a:lstStyle/>
          <a:p>
            <a:r>
              <a:rPr lang="en-US" altLang="zh-CN" dirty="0"/>
              <a:t>Feign</a:t>
            </a:r>
            <a:r>
              <a:rPr lang="zh-CN" altLang="en-US" dirty="0"/>
              <a:t>是一个声明式的</a:t>
            </a:r>
            <a:r>
              <a:rPr lang="en-US" altLang="zh-CN" dirty="0"/>
              <a:t>Web Service</a:t>
            </a:r>
            <a:r>
              <a:rPr lang="zh-CN" altLang="en-US" dirty="0"/>
              <a:t>客户端，它的目的就是让</a:t>
            </a:r>
            <a:r>
              <a:rPr lang="en-US" altLang="zh-CN" dirty="0"/>
              <a:t>Web Service</a:t>
            </a:r>
            <a:r>
              <a:rPr lang="zh-CN" altLang="en-US" dirty="0"/>
              <a:t>调用更加简单。它整合了</a:t>
            </a:r>
            <a:r>
              <a:rPr lang="en-US" altLang="zh-CN" dirty="0"/>
              <a:t>Ribbon</a:t>
            </a:r>
            <a:r>
              <a:rPr lang="zh-CN" altLang="en-US" dirty="0"/>
              <a:t>和</a:t>
            </a:r>
            <a:r>
              <a:rPr lang="en-US" altLang="zh-CN" dirty="0" err="1"/>
              <a:t>Hystrix</a:t>
            </a:r>
            <a:r>
              <a:rPr lang="zh-CN" altLang="en-US" dirty="0"/>
              <a:t>，从而让我们不再需要显式地使用这两个组件。</a:t>
            </a:r>
            <a:r>
              <a:rPr lang="en-US" altLang="zh-CN" dirty="0"/>
              <a:t>Feign</a:t>
            </a:r>
            <a:r>
              <a:rPr lang="zh-CN" altLang="en-US" dirty="0"/>
              <a:t>还提供了</a:t>
            </a:r>
            <a:r>
              <a:rPr lang="en-US" altLang="zh-CN" dirty="0"/>
              <a:t>HTTP</a:t>
            </a:r>
            <a:r>
              <a:rPr lang="zh-CN" altLang="en-US" dirty="0"/>
              <a:t>请求的模板，通过编写简单的接口和插入注解，我们就可以定义好</a:t>
            </a:r>
            <a:r>
              <a:rPr lang="en-US" altLang="zh-CN" dirty="0"/>
              <a:t>HTTP</a:t>
            </a:r>
            <a:r>
              <a:rPr lang="zh-CN" altLang="en-US" dirty="0"/>
              <a:t>请求的参数、格式、地址等信息。接下来，</a:t>
            </a:r>
            <a:r>
              <a:rPr lang="en-US" altLang="zh-CN" dirty="0"/>
              <a:t>Feign</a:t>
            </a:r>
            <a:r>
              <a:rPr lang="zh-CN" altLang="en-US" dirty="0"/>
              <a:t>会完全代理</a:t>
            </a:r>
            <a:r>
              <a:rPr lang="en-US" altLang="zh-CN" dirty="0"/>
              <a:t>HTTP</a:t>
            </a:r>
            <a:r>
              <a:rPr lang="zh-CN" altLang="en-US" dirty="0"/>
              <a:t>的请求，我们只需要像调用方法一样调用它就可以完成服务请求。</a:t>
            </a:r>
          </a:p>
          <a:p>
            <a:r>
              <a:rPr lang="en-US" altLang="zh-CN" dirty="0"/>
              <a:t>Feign</a:t>
            </a:r>
            <a:r>
              <a:rPr lang="zh-CN" altLang="en-US" dirty="0"/>
              <a:t>具有如下特性：</a:t>
            </a:r>
          </a:p>
          <a:p>
            <a:r>
              <a:rPr lang="zh-CN" altLang="en-US" dirty="0"/>
              <a:t>可插拔的注解支持，包括</a:t>
            </a:r>
            <a:r>
              <a:rPr lang="en-US" altLang="zh-CN" dirty="0"/>
              <a:t>Feign</a:t>
            </a:r>
            <a:r>
              <a:rPr lang="zh-CN" altLang="en-US" dirty="0"/>
              <a:t>注解和</a:t>
            </a:r>
            <a:r>
              <a:rPr lang="en-US" altLang="zh-CN" dirty="0"/>
              <a:t>JAX-RS</a:t>
            </a:r>
            <a:r>
              <a:rPr lang="zh-CN" altLang="en-US" dirty="0"/>
              <a:t>注解</a:t>
            </a:r>
          </a:p>
          <a:p>
            <a:r>
              <a:rPr lang="zh-CN" altLang="en-US" dirty="0"/>
              <a:t>支持可插拔的</a:t>
            </a:r>
            <a:r>
              <a:rPr lang="en-US" altLang="zh-CN" dirty="0"/>
              <a:t>HTTP</a:t>
            </a:r>
            <a:r>
              <a:rPr lang="zh-CN" altLang="en-US" dirty="0"/>
              <a:t>编码器和解码器</a:t>
            </a:r>
          </a:p>
          <a:p>
            <a:r>
              <a:rPr lang="zh-CN" altLang="en-US" dirty="0"/>
              <a:t>支持</a:t>
            </a:r>
            <a:r>
              <a:rPr lang="en-US" altLang="zh-CN" dirty="0" err="1"/>
              <a:t>Hystrix</a:t>
            </a:r>
            <a:r>
              <a:rPr lang="zh-CN" altLang="en-US" dirty="0"/>
              <a:t>和它的</a:t>
            </a:r>
            <a:r>
              <a:rPr lang="en-US" altLang="zh-CN" dirty="0"/>
              <a:t>Fallback</a:t>
            </a:r>
          </a:p>
          <a:p>
            <a:r>
              <a:rPr lang="zh-CN" altLang="en-US" dirty="0"/>
              <a:t>支持</a:t>
            </a:r>
            <a:r>
              <a:rPr lang="en-US" altLang="zh-CN" dirty="0"/>
              <a:t>Ribbon</a:t>
            </a:r>
            <a:r>
              <a:rPr lang="zh-CN" altLang="en-US" dirty="0"/>
              <a:t>的负载均衡</a:t>
            </a:r>
          </a:p>
          <a:p>
            <a:r>
              <a:rPr lang="zh-CN" altLang="en-US" dirty="0"/>
              <a:t>支持</a:t>
            </a:r>
            <a:r>
              <a:rPr lang="en-US" altLang="zh-CN" dirty="0"/>
              <a:t>HTTP</a:t>
            </a:r>
            <a:r>
              <a:rPr lang="zh-CN" altLang="en-US" dirty="0"/>
              <a:t>请求和响应的压缩</a:t>
            </a:r>
          </a:p>
          <a:p>
            <a:endParaRPr kumimoji="1" lang="zh-CN" altLang="en-US" dirty="0"/>
          </a:p>
        </p:txBody>
      </p:sp>
    </p:spTree>
    <p:extLst>
      <p:ext uri="{BB962C8B-B14F-4D97-AF65-F5344CB8AC3E}">
        <p14:creationId xmlns:p14="http://schemas.microsoft.com/office/powerpoint/2010/main" val="1282884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lang="en-US" altLang="zh-CN" sz="2800" b="1" dirty="0" smtClean="0"/>
              <a:t> </a:t>
            </a:r>
            <a:r>
              <a:rPr kumimoji="1" lang="en-US" altLang="zh-CN" sz="2800" dirty="0"/>
              <a:t>8.Zuul </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pic>
        <p:nvPicPr>
          <p:cNvPr id="2" name="内容占位符 1"/>
          <p:cNvPicPr>
            <a:picLocks noGrp="1" noChangeAspect="1"/>
          </p:cNvPicPr>
          <p:nvPr>
            <p:ph idx="1"/>
          </p:nvPr>
        </p:nvPicPr>
        <p:blipFill>
          <a:blip r:embed="rId3"/>
          <a:stretch>
            <a:fillRect/>
          </a:stretch>
        </p:blipFill>
        <p:spPr>
          <a:xfrm>
            <a:off x="2030774" y="629391"/>
            <a:ext cx="6804468" cy="5688925"/>
          </a:xfrm>
          <a:prstGeom prst="rect">
            <a:avLst/>
          </a:prstGeom>
        </p:spPr>
      </p:pic>
    </p:spTree>
    <p:extLst>
      <p:ext uri="{BB962C8B-B14F-4D97-AF65-F5344CB8AC3E}">
        <p14:creationId xmlns:p14="http://schemas.microsoft.com/office/powerpoint/2010/main" val="1244473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lang="en-US" altLang="zh-CN" sz="2800" b="1" dirty="0" smtClean="0"/>
              <a:t> </a:t>
            </a:r>
            <a:r>
              <a:rPr kumimoji="1" lang="en-US" altLang="zh-CN" sz="2800" dirty="0"/>
              <a:t>8.Zuul </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2625216" y="1010020"/>
            <a:ext cx="5984394" cy="5934937"/>
          </a:xfrm>
          <a:prstGeom prst="rect">
            <a:avLst/>
          </a:prstGeom>
        </p:spPr>
      </p:pic>
    </p:spTree>
    <p:extLst>
      <p:ext uri="{BB962C8B-B14F-4D97-AF65-F5344CB8AC3E}">
        <p14:creationId xmlns:p14="http://schemas.microsoft.com/office/powerpoint/2010/main" val="700486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lang="en-US" altLang="zh-CN" sz="2800" b="1" dirty="0" smtClean="0"/>
              <a:t> </a:t>
            </a:r>
            <a:r>
              <a:rPr kumimoji="1" lang="en-US" altLang="zh-CN" sz="2800" dirty="0"/>
              <a:t>8.Zuul </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sp>
        <p:nvSpPr>
          <p:cNvPr id="4" name="内容占位符 3"/>
          <p:cNvSpPr>
            <a:spLocks noGrp="1"/>
          </p:cNvSpPr>
          <p:nvPr>
            <p:ph idx="1"/>
          </p:nvPr>
        </p:nvSpPr>
        <p:spPr/>
        <p:txBody>
          <a:bodyPr/>
          <a:lstStyle/>
          <a:p>
            <a:r>
              <a:rPr lang="zh-CN" altLang="en-US" dirty="0"/>
              <a:t>服务网关是微服务架构中一个不可或缺的部分。通过服务网关统一向外系统提供</a:t>
            </a:r>
            <a:r>
              <a:rPr lang="en-US" altLang="zh-CN" dirty="0"/>
              <a:t>REST API</a:t>
            </a:r>
            <a:r>
              <a:rPr lang="zh-CN" altLang="en-US" dirty="0"/>
              <a:t>的过程中，除了具备服务路由、均衡负载功能之外，它还具备了权限控制等功能。</a:t>
            </a:r>
            <a:r>
              <a:rPr lang="en-US" altLang="zh-CN" dirty="0"/>
              <a:t>Spring Cloud Netflix</a:t>
            </a:r>
            <a:r>
              <a:rPr lang="zh-CN" altLang="en-US" dirty="0"/>
              <a:t>中的</a:t>
            </a:r>
            <a:r>
              <a:rPr lang="en-US" altLang="zh-CN" dirty="0" err="1"/>
              <a:t>Zuul</a:t>
            </a:r>
            <a:r>
              <a:rPr lang="zh-CN" altLang="en-US" dirty="0"/>
              <a:t>就担任了这样的一个角色，为微服务架构提供了前门保护的作用，同时将权限控制这些较重的非业务逻辑内容迁移到服务路由层面，使得服务集群主体能够具备更高的可复用性和可测试性</a:t>
            </a:r>
            <a:endParaRPr kumimoji="1" lang="zh-CN" altLang="en-US" dirty="0"/>
          </a:p>
        </p:txBody>
      </p:sp>
    </p:spTree>
    <p:extLst>
      <p:ext uri="{BB962C8B-B14F-4D97-AF65-F5344CB8AC3E}">
        <p14:creationId xmlns:p14="http://schemas.microsoft.com/office/powerpoint/2010/main" val="1502738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04292" y="1306984"/>
            <a:ext cx="9726003" cy="5390700"/>
          </a:xfrm>
        </p:spPr>
        <p:txBody>
          <a:bodyPr/>
          <a:lstStyle/>
          <a:p>
            <a:r>
              <a:rPr kumimoji="1" lang="en-US" altLang="zh-CN" dirty="0" smtClean="0"/>
              <a:t>1.</a:t>
            </a:r>
            <a:r>
              <a:rPr lang="zh-CN" altLang="en-US" dirty="0"/>
              <a:t>一种架构</a:t>
            </a:r>
            <a:r>
              <a:rPr lang="zh-CN" altLang="en-US" dirty="0" smtClean="0"/>
              <a:t>风格</a:t>
            </a:r>
            <a:r>
              <a:rPr lang="en-US" altLang="zh-CN" dirty="0" smtClean="0"/>
              <a:t>;</a:t>
            </a:r>
          </a:p>
          <a:p>
            <a:r>
              <a:rPr kumimoji="1" lang="en-US" altLang="zh-CN" dirty="0" smtClean="0"/>
              <a:t>2.</a:t>
            </a:r>
            <a:r>
              <a:rPr lang="zh-CN" altLang="en-US" dirty="0"/>
              <a:t>一个大型复杂软件应用由一个或多个微服务</a:t>
            </a:r>
            <a:r>
              <a:rPr lang="zh-CN" altLang="en-US" dirty="0" smtClean="0"/>
              <a:t>组成</a:t>
            </a:r>
            <a:r>
              <a:rPr lang="en-US" altLang="zh-CN" dirty="0" smtClean="0"/>
              <a:t>;</a:t>
            </a:r>
          </a:p>
          <a:p>
            <a:r>
              <a:rPr lang="en-US" altLang="zh-CN" dirty="0" smtClean="0"/>
              <a:t>3.</a:t>
            </a:r>
            <a:r>
              <a:rPr lang="zh-CN" altLang="en-US" dirty="0"/>
              <a:t>可被独立</a:t>
            </a:r>
            <a:r>
              <a:rPr lang="zh-CN" altLang="en-US" dirty="0" smtClean="0"/>
              <a:t>部署</a:t>
            </a:r>
            <a:r>
              <a:rPr lang="en-US" altLang="zh-CN" dirty="0" smtClean="0"/>
              <a:t>,</a:t>
            </a:r>
            <a:r>
              <a:rPr lang="zh-CN" altLang="en-US" dirty="0"/>
              <a:t>各个微服务之间是松耦合</a:t>
            </a:r>
            <a:r>
              <a:rPr lang="zh-CN" altLang="en-US" dirty="0" smtClean="0"/>
              <a:t>的</a:t>
            </a:r>
            <a:r>
              <a:rPr lang="en-US" altLang="zh-CN" dirty="0" smtClean="0"/>
              <a:t>;</a:t>
            </a:r>
          </a:p>
          <a:p>
            <a:r>
              <a:rPr lang="en-US" altLang="zh-CN" dirty="0" smtClean="0"/>
              <a:t>4.</a:t>
            </a:r>
            <a:r>
              <a:rPr lang="zh-CN" altLang="en-US" dirty="0"/>
              <a:t>每个微服务仅关注于完成一件任务并很好地完成该</a:t>
            </a:r>
            <a:r>
              <a:rPr lang="zh-CN" altLang="en-US" dirty="0" smtClean="0"/>
              <a:t>任务</a:t>
            </a:r>
            <a:r>
              <a:rPr lang="en-US" altLang="zh-CN" dirty="0" smtClean="0"/>
              <a:t>;</a:t>
            </a:r>
          </a:p>
          <a:p>
            <a:r>
              <a:rPr lang="en-US" altLang="zh-CN" dirty="0" smtClean="0"/>
              <a:t>5.</a:t>
            </a:r>
            <a:r>
              <a:rPr lang="zh-CN" altLang="en-US" dirty="0"/>
              <a:t>服务间通信采用轻量级通信机制，</a:t>
            </a:r>
            <a:r>
              <a:rPr lang="zh-CN" altLang="en-US" dirty="0" smtClean="0"/>
              <a:t>通常通过 </a:t>
            </a:r>
            <a:r>
              <a:rPr lang="en-US" altLang="zh-CN" dirty="0"/>
              <a:t>http </a:t>
            </a:r>
            <a:r>
              <a:rPr lang="zh-CN" altLang="en-US" dirty="0"/>
              <a:t>协议来构建 </a:t>
            </a:r>
            <a:r>
              <a:rPr lang="en-US" altLang="zh-CN" dirty="0"/>
              <a:t>resource </a:t>
            </a:r>
            <a:r>
              <a:rPr lang="en-US" altLang="zh-CN" dirty="0" err="1"/>
              <a:t>api</a:t>
            </a:r>
            <a:r>
              <a:rPr lang="en-US" altLang="zh-CN" dirty="0"/>
              <a:t> </a:t>
            </a:r>
            <a:r>
              <a:rPr lang="en-US" altLang="zh-CN" dirty="0" smtClean="0"/>
              <a:t>;</a:t>
            </a:r>
          </a:p>
          <a:p>
            <a:r>
              <a:rPr lang="en-US" altLang="zh-CN" dirty="0" smtClean="0"/>
              <a:t>6.</a:t>
            </a:r>
            <a:r>
              <a:rPr lang="zh-CN" altLang="en-US" dirty="0"/>
              <a:t>每个服务定义了明确的边界，不同的服务甚至可以采用不同的编程语言来实现，由独立的团队来</a:t>
            </a:r>
            <a:r>
              <a:rPr lang="zh-CN" altLang="en-US" dirty="0" smtClean="0"/>
              <a:t>维护</a:t>
            </a:r>
            <a:r>
              <a:rPr lang="en-US" altLang="zh-CN" dirty="0" smtClean="0"/>
              <a:t>;</a:t>
            </a:r>
          </a:p>
          <a:p>
            <a:endParaRPr lang="en-US" altLang="zh-CN" dirty="0" smtClean="0"/>
          </a:p>
          <a:p>
            <a:endParaRPr lang="en-US" altLang="zh-CN" dirty="0" smtClean="0"/>
          </a:p>
        </p:txBody>
      </p:sp>
      <p:sp>
        <p:nvSpPr>
          <p:cNvPr id="3" name="标题 2"/>
          <p:cNvSpPr>
            <a:spLocks noGrp="1"/>
          </p:cNvSpPr>
          <p:nvPr>
            <p:ph type="title"/>
          </p:nvPr>
        </p:nvSpPr>
        <p:spPr>
          <a:xfrm>
            <a:off x="646111" y="452718"/>
            <a:ext cx="9447915" cy="854266"/>
          </a:xfrm>
        </p:spPr>
        <p:txBody>
          <a:bodyPr/>
          <a:lstStyle/>
          <a:p>
            <a:r>
              <a:rPr kumimoji="1" lang="en-US" altLang="zh-CN" sz="3200" dirty="0"/>
              <a:t>1. </a:t>
            </a:r>
            <a:r>
              <a:rPr kumimoji="1" lang="en-US" altLang="zh-CN" sz="3200" dirty="0" err="1"/>
              <a:t>Microservices</a:t>
            </a:r>
            <a:endParaRPr kumimoji="1" lang="zh-CN" altLang="en-US" sz="3200" dirty="0"/>
          </a:p>
        </p:txBody>
      </p:sp>
    </p:spTree>
    <p:extLst>
      <p:ext uri="{BB962C8B-B14F-4D97-AF65-F5344CB8AC3E}">
        <p14:creationId xmlns:p14="http://schemas.microsoft.com/office/powerpoint/2010/main" val="1290127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lang="en-US" altLang="zh-CN" sz="2800" b="1" dirty="0" smtClean="0"/>
              <a:t> </a:t>
            </a:r>
            <a:r>
              <a:rPr kumimoji="1" lang="en-US" altLang="zh-CN" sz="2800" dirty="0"/>
              <a:t>8.Zuul </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2469709" y="1151905"/>
            <a:ext cx="7266517" cy="5449888"/>
          </a:xfrm>
          <a:prstGeom prst="rect">
            <a:avLst/>
          </a:prstGeom>
        </p:spPr>
      </p:pic>
    </p:spTree>
    <p:extLst>
      <p:ext uri="{BB962C8B-B14F-4D97-AF65-F5344CB8AC3E}">
        <p14:creationId xmlns:p14="http://schemas.microsoft.com/office/powerpoint/2010/main" val="1716690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8"/>
            <a:ext cx="4234647" cy="699187"/>
          </a:xfrm>
        </p:spPr>
        <p:txBody>
          <a:bodyPr/>
          <a:lstStyle/>
          <a:p>
            <a:r>
              <a:rPr lang="en-US" altLang="zh-CN" sz="2800" b="1" dirty="0" smtClean="0"/>
              <a:t> </a:t>
            </a:r>
            <a:r>
              <a:rPr kumimoji="1" lang="en-US" altLang="zh-CN" sz="2800" dirty="0" smtClean="0"/>
              <a:t>8.Zuul</a:t>
            </a:r>
            <a:r>
              <a:rPr kumimoji="1" lang="zh-CN" altLang="en-US" sz="2800" dirty="0" smtClean="0"/>
              <a:t> </a:t>
            </a:r>
            <a:r>
              <a:rPr kumimoji="1" lang="mr-IN" altLang="zh-CN" sz="2800" dirty="0" smtClean="0"/>
              <a:t>–</a:t>
            </a:r>
            <a:r>
              <a:rPr kumimoji="1" lang="zh-CN" altLang="en-US" sz="2800" dirty="0" smtClean="0"/>
              <a:t> 好处</a:t>
            </a:r>
            <a:r>
              <a:rPr kumimoji="1" lang="en-US" altLang="zh-CN" sz="2800" dirty="0" smtClean="0"/>
              <a:t> </a:t>
            </a:r>
            <a:r>
              <a:rPr lang="en-US" altLang="zh-CN" sz="2800" b="1" dirty="0"/>
              <a:t/>
            </a:r>
            <a:br>
              <a:rPr lang="en-US" altLang="zh-CN" sz="2800" b="1" dirty="0"/>
            </a:br>
            <a:r>
              <a:rPr kumimoji="1" lang="en-US" altLang="zh-CN" sz="2800" dirty="0"/>
              <a:t/>
            </a:r>
            <a:br>
              <a:rPr kumimoji="1" lang="en-US" altLang="zh-CN" sz="2800" dirty="0"/>
            </a:br>
            <a:r>
              <a:rPr kumimoji="1" lang="en-US" altLang="zh-CN" sz="4400" dirty="0"/>
              <a:t/>
            </a:r>
            <a:br>
              <a:rPr kumimoji="1" lang="en-US" altLang="zh-CN" sz="4400" dirty="0"/>
            </a:br>
            <a:endParaRPr kumimoji="1" lang="zh-CN" altLang="en-US" dirty="0"/>
          </a:p>
        </p:txBody>
      </p:sp>
      <p:sp>
        <p:nvSpPr>
          <p:cNvPr id="2" name="内容占位符 1"/>
          <p:cNvSpPr>
            <a:spLocks noGrp="1"/>
          </p:cNvSpPr>
          <p:nvPr>
            <p:ph idx="1"/>
          </p:nvPr>
        </p:nvSpPr>
        <p:spPr/>
        <p:txBody>
          <a:bodyPr/>
          <a:lstStyle/>
          <a:p>
            <a:pPr fontAlgn="base"/>
            <a:r>
              <a:rPr lang="zh-CN" altLang="en-US" dirty="0"/>
              <a:t>不仅仅实现了路由功能来屏蔽诸多服务细节，更实现了服务级别、均衡负载的路由。</a:t>
            </a:r>
          </a:p>
          <a:p>
            <a:pPr fontAlgn="base"/>
            <a:r>
              <a:rPr lang="zh-CN" altLang="en-US" dirty="0"/>
              <a:t>实现了接口权限校验与微服务业务逻辑的解耦。通过服务网关中的过滤器，在各生命周期中去校验请求的内容，将原本在对外服务层做的校验前移，保证了微服务的无状态性，同时降低了微服务的测试难度，让服务本身更集中关注业务逻辑的处理。</a:t>
            </a:r>
          </a:p>
          <a:p>
            <a:pPr fontAlgn="base"/>
            <a:r>
              <a:rPr lang="zh-CN" altLang="en-US" dirty="0"/>
              <a:t>实现了断路器，不会因为具体微服务的故障而导致服务网关的阻塞，依然可以对外服务。</a:t>
            </a:r>
          </a:p>
          <a:p>
            <a:endParaRPr kumimoji="1" lang="zh-CN" altLang="en-US" dirty="0"/>
          </a:p>
        </p:txBody>
      </p:sp>
    </p:spTree>
    <p:extLst>
      <p:ext uri="{BB962C8B-B14F-4D97-AF65-F5344CB8AC3E}">
        <p14:creationId xmlns:p14="http://schemas.microsoft.com/office/powerpoint/2010/main" val="1466104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0455" y="2611031"/>
            <a:ext cx="11571124" cy="595308"/>
          </a:xfrm>
        </p:spPr>
        <p:txBody>
          <a:bodyPr/>
          <a:lstStyle/>
          <a:p>
            <a:pPr algn="ctr"/>
            <a:r>
              <a:rPr kumimoji="1" lang="en-US" altLang="zh-CN" sz="2400" dirty="0">
                <a:hlinkClick r:id="rId2"/>
              </a:rPr>
              <a:t>https://</a:t>
            </a:r>
            <a:r>
              <a:rPr kumimoji="1" lang="en-US" altLang="zh-CN" sz="2400" dirty="0" err="1">
                <a:hlinkClick r:id="rId2"/>
              </a:rPr>
              <a:t>github.com</a:t>
            </a:r>
            <a:r>
              <a:rPr kumimoji="1" lang="en-US" altLang="zh-CN" sz="2400" dirty="0">
                <a:hlinkClick r:id="rId2"/>
              </a:rPr>
              <a:t>/conquer/</a:t>
            </a:r>
            <a:r>
              <a:rPr kumimoji="1" lang="en-US" altLang="zh-CN" sz="2400" dirty="0" err="1">
                <a:hlinkClick r:id="rId2"/>
              </a:rPr>
              <a:t>SpringCloud</a:t>
            </a:r>
            <a:endParaRPr kumimoji="1" lang="zh-CN" altLang="en-US" sz="2400" dirty="0"/>
          </a:p>
        </p:txBody>
      </p:sp>
    </p:spTree>
    <p:extLst>
      <p:ext uri="{BB962C8B-B14F-4D97-AF65-F5344CB8AC3E}">
        <p14:creationId xmlns:p14="http://schemas.microsoft.com/office/powerpoint/2010/main" val="1289360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375" y="2741659"/>
            <a:ext cx="8534400" cy="1507067"/>
          </a:xfrm>
        </p:spPr>
        <p:txBody>
          <a:bodyPr/>
          <a:lstStyle/>
          <a:p>
            <a:pPr algn="ctr"/>
            <a:r>
              <a:rPr kumimoji="1" lang="en-US" altLang="zh-CN" sz="5400" dirty="0" err="1" smtClean="0"/>
              <a:t>Q&amp;a</a:t>
            </a:r>
            <a:endParaRPr kumimoji="1" lang="zh-CN" altLang="en-US" sz="5400" dirty="0"/>
          </a:p>
        </p:txBody>
      </p:sp>
    </p:spTree>
    <p:extLst>
      <p:ext uri="{BB962C8B-B14F-4D97-AF65-F5344CB8AC3E}">
        <p14:creationId xmlns:p14="http://schemas.microsoft.com/office/powerpoint/2010/main" val="1117657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7375" y="2741659"/>
            <a:ext cx="8534400" cy="1507067"/>
          </a:xfrm>
        </p:spPr>
        <p:txBody>
          <a:bodyPr/>
          <a:lstStyle/>
          <a:p>
            <a:pPr algn="ctr"/>
            <a:r>
              <a:rPr kumimoji="1" lang="en-US" altLang="zh-CN" sz="5400" cap="none" dirty="0" smtClean="0"/>
              <a:t>Thanks</a:t>
            </a:r>
            <a:endParaRPr kumimoji="1" lang="zh-CN" altLang="en-US" sz="5400" cap="none" dirty="0"/>
          </a:p>
        </p:txBody>
      </p:sp>
    </p:spTree>
    <p:extLst>
      <p:ext uri="{BB962C8B-B14F-4D97-AF65-F5344CB8AC3E}">
        <p14:creationId xmlns:p14="http://schemas.microsoft.com/office/powerpoint/2010/main" val="973365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052" y="1459152"/>
            <a:ext cx="7779431" cy="5001025"/>
          </a:xfrm>
        </p:spPr>
        <p:txBody>
          <a:bodyPr>
            <a:normAutofit/>
          </a:bodyPr>
          <a:lstStyle/>
          <a:p>
            <a:r>
              <a:rPr lang="en-US" altLang="zh-CN" dirty="0" smtClean="0"/>
              <a:t>1.</a:t>
            </a:r>
            <a:r>
              <a:rPr lang="zh-CN" altLang="en-US" dirty="0" smtClean="0"/>
              <a:t>通过</a:t>
            </a:r>
            <a:r>
              <a:rPr lang="zh-CN" altLang="en-US" dirty="0"/>
              <a:t>服务实现应用的</a:t>
            </a:r>
            <a:r>
              <a:rPr lang="zh-CN" altLang="en-US" dirty="0" smtClean="0"/>
              <a:t>组件化</a:t>
            </a:r>
            <a:endParaRPr lang="en-US" altLang="zh-CN" dirty="0" smtClean="0"/>
          </a:p>
          <a:p>
            <a:r>
              <a:rPr lang="en-US" altLang="zh-CN" dirty="0" smtClean="0"/>
              <a:t>2.</a:t>
            </a:r>
            <a:r>
              <a:rPr lang="zh-CN" altLang="en-US" dirty="0" smtClean="0"/>
              <a:t>围绕</a:t>
            </a:r>
            <a:r>
              <a:rPr lang="zh-CN" altLang="en-US" dirty="0"/>
              <a:t>业务能力组织</a:t>
            </a:r>
            <a:r>
              <a:rPr lang="zh-CN" altLang="en-US" dirty="0" smtClean="0"/>
              <a:t>服务</a:t>
            </a:r>
            <a:endParaRPr lang="en-US" altLang="zh-CN" dirty="0" smtClean="0"/>
          </a:p>
          <a:p>
            <a:r>
              <a:rPr lang="en-US" altLang="zh-CN" dirty="0" smtClean="0"/>
              <a:t>3.</a:t>
            </a:r>
            <a:r>
              <a:rPr lang="zh-CN" altLang="en-US" dirty="0" smtClean="0"/>
              <a:t>产品</a:t>
            </a:r>
            <a:r>
              <a:rPr lang="zh-CN" altLang="en-US" dirty="0"/>
              <a:t>而非项目</a:t>
            </a:r>
            <a:r>
              <a:rPr lang="zh-CN" altLang="en-US" dirty="0" smtClean="0"/>
              <a:t>模式</a:t>
            </a:r>
            <a:endParaRPr lang="en-US" altLang="zh-CN" dirty="0" smtClean="0"/>
          </a:p>
          <a:p>
            <a:r>
              <a:rPr lang="en-US" altLang="zh-CN" dirty="0" smtClean="0"/>
              <a:t>4.</a:t>
            </a:r>
            <a:r>
              <a:rPr lang="zh-CN" altLang="en-US" dirty="0" smtClean="0"/>
              <a:t>智能</a:t>
            </a:r>
            <a:r>
              <a:rPr lang="zh-CN" altLang="en-US" dirty="0"/>
              <a:t>端点与管道</a:t>
            </a:r>
            <a:r>
              <a:rPr lang="zh-CN" altLang="en-US" dirty="0" smtClean="0"/>
              <a:t>扁平化</a:t>
            </a:r>
            <a:endParaRPr lang="en-US" altLang="zh-CN" dirty="0" smtClean="0"/>
          </a:p>
          <a:p>
            <a:r>
              <a:rPr lang="en-US" altLang="zh-CN" dirty="0" smtClean="0"/>
              <a:t>5.</a:t>
            </a:r>
            <a:r>
              <a:rPr lang="zh-CN" altLang="en-US" dirty="0" smtClean="0"/>
              <a:t>去中心化治理</a:t>
            </a:r>
            <a:endParaRPr lang="en-US" altLang="zh-CN" dirty="0" smtClean="0"/>
          </a:p>
          <a:p>
            <a:r>
              <a:rPr lang="en-US" altLang="zh-CN" dirty="0" smtClean="0"/>
              <a:t>6.</a:t>
            </a:r>
            <a:r>
              <a:rPr lang="zh-CN" altLang="en-US" dirty="0" smtClean="0"/>
              <a:t>去中心化管理数据</a:t>
            </a:r>
          </a:p>
          <a:p>
            <a:r>
              <a:rPr lang="en-US" altLang="zh-CN" dirty="0" smtClean="0"/>
              <a:t>7.</a:t>
            </a:r>
            <a:r>
              <a:rPr lang="zh-CN" altLang="en-US" dirty="0" smtClean="0"/>
              <a:t>基础设施自动化</a:t>
            </a:r>
          </a:p>
          <a:p>
            <a:r>
              <a:rPr lang="en-US" altLang="zh-CN" dirty="0" smtClean="0"/>
              <a:t>8.</a:t>
            </a:r>
            <a:r>
              <a:rPr lang="zh-CN" altLang="en-US" dirty="0" smtClean="0"/>
              <a:t>容错</a:t>
            </a:r>
            <a:r>
              <a:rPr lang="zh-CN" altLang="en-US" dirty="0"/>
              <a:t>设计</a:t>
            </a:r>
          </a:p>
          <a:p>
            <a:r>
              <a:rPr lang="en-US" altLang="zh-CN" dirty="0" smtClean="0"/>
              <a:t>9.</a:t>
            </a:r>
            <a:r>
              <a:rPr lang="zh-CN" altLang="en-US" dirty="0" smtClean="0"/>
              <a:t>演进</a:t>
            </a:r>
            <a:r>
              <a:rPr lang="zh-CN" altLang="en-US" dirty="0"/>
              <a:t>式设计</a:t>
            </a:r>
          </a:p>
        </p:txBody>
      </p:sp>
      <p:sp>
        <p:nvSpPr>
          <p:cNvPr id="3" name="标题 2"/>
          <p:cNvSpPr>
            <a:spLocks noGrp="1"/>
          </p:cNvSpPr>
          <p:nvPr>
            <p:ph type="title"/>
          </p:nvPr>
        </p:nvSpPr>
        <p:spPr>
          <a:xfrm>
            <a:off x="646111" y="452719"/>
            <a:ext cx="9673546" cy="721426"/>
          </a:xfrm>
        </p:spPr>
        <p:txBody>
          <a:bodyPr/>
          <a:lstStyle/>
          <a:p>
            <a:r>
              <a:rPr kumimoji="1" lang="en-US" altLang="zh-CN" sz="3200" dirty="0"/>
              <a:t>1. </a:t>
            </a:r>
            <a:r>
              <a:rPr kumimoji="1" lang="en-US" altLang="zh-CN" sz="3200" dirty="0" err="1" smtClean="0"/>
              <a:t>Microservices</a:t>
            </a:r>
            <a:r>
              <a:rPr kumimoji="1" lang="en-US" altLang="zh-CN" sz="3200" dirty="0" smtClean="0"/>
              <a:t> - Feature</a:t>
            </a:r>
            <a:endParaRPr kumimoji="1" lang="zh-CN" altLang="en-US" dirty="0"/>
          </a:p>
        </p:txBody>
      </p:sp>
    </p:spTree>
    <p:extLst>
      <p:ext uri="{BB962C8B-B14F-4D97-AF65-F5344CB8AC3E}">
        <p14:creationId xmlns:p14="http://schemas.microsoft.com/office/powerpoint/2010/main" val="294702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4234647" cy="622725"/>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a:t>？</a:t>
            </a:r>
            <a:r>
              <a:rPr kumimoji="1" lang="en-US" altLang="zh-CN" sz="3200" dirty="0"/>
              <a:t/>
            </a:r>
            <a:br>
              <a:rPr kumimoji="1" lang="en-US" altLang="zh-CN" sz="3200" dirty="0"/>
            </a:br>
            <a:r>
              <a:rPr kumimoji="1" lang="zh-CN" altLang="en-US" sz="4400" dirty="0"/>
              <a:t/>
            </a:r>
            <a:br>
              <a:rPr kumimoji="1" lang="zh-CN" altLang="en-US" sz="4400" dirty="0"/>
            </a:br>
            <a:endParaRPr kumimoji="1" lang="zh-CN" altLang="en-US" dirty="0"/>
          </a:p>
        </p:txBody>
      </p:sp>
      <p:sp>
        <p:nvSpPr>
          <p:cNvPr id="6" name="内容占位符 5"/>
          <p:cNvSpPr>
            <a:spLocks noGrp="1"/>
          </p:cNvSpPr>
          <p:nvPr>
            <p:ph idx="1"/>
          </p:nvPr>
        </p:nvSpPr>
        <p:spPr/>
        <p:txBody>
          <a:bodyPr/>
          <a:lstStyle/>
          <a:p>
            <a:r>
              <a:rPr lang="en-US" altLang="zh-CN" dirty="0"/>
              <a:t>Spring Cloud</a:t>
            </a:r>
            <a:r>
              <a:rPr lang="zh-CN" altLang="en-US" dirty="0"/>
              <a:t>是一系列框架的有序集合。它利用</a:t>
            </a:r>
            <a:r>
              <a:rPr lang="en-US" altLang="zh-CN" dirty="0"/>
              <a:t>Spring Boot</a:t>
            </a:r>
            <a:r>
              <a:rPr lang="zh-CN" altLang="en-US" dirty="0"/>
              <a:t>的开发便利性巧妙地简化了分布式系统基础设施的开发，如服务发现注册、配置中心、消息总线、负载均衡、断路器、数据监控等，都可以用</a:t>
            </a:r>
            <a:r>
              <a:rPr lang="en-US" altLang="zh-CN" dirty="0"/>
              <a:t>Spring Boot</a:t>
            </a:r>
            <a:r>
              <a:rPr lang="zh-CN" altLang="en-US" dirty="0"/>
              <a:t>的开发风格做到一键启动和部署</a:t>
            </a:r>
            <a:r>
              <a:rPr lang="zh-CN" altLang="en-US" dirty="0" smtClean="0"/>
              <a:t>。</a:t>
            </a:r>
            <a:endParaRPr lang="en-US" altLang="zh-CN" dirty="0" smtClean="0"/>
          </a:p>
          <a:p>
            <a:r>
              <a:rPr lang="en-US" altLang="zh-CN" dirty="0" smtClean="0"/>
              <a:t>Spring</a:t>
            </a:r>
            <a:r>
              <a:rPr lang="zh-CN" altLang="en-US" dirty="0" smtClean="0"/>
              <a:t>将</a:t>
            </a:r>
            <a:r>
              <a:rPr lang="zh-CN" altLang="en-US" dirty="0"/>
              <a:t>目前各家公司开发的比较成熟、经得起实际考验的服务框架组合起来，通过</a:t>
            </a:r>
            <a:r>
              <a:rPr lang="en-US" altLang="zh-CN" dirty="0"/>
              <a:t>Spring Boot</a:t>
            </a:r>
            <a:r>
              <a:rPr lang="zh-CN" altLang="en-US" dirty="0"/>
              <a:t>风格进行再封装屏蔽掉了复杂的配置和实现原理，最终给开发者留出了一套简单易懂、易部署和易维护的分布式系统开发工具包。</a:t>
            </a:r>
            <a:endParaRPr kumimoji="1" lang="zh-CN" altLang="en-US" dirty="0"/>
          </a:p>
        </p:txBody>
      </p:sp>
    </p:spTree>
    <p:extLst>
      <p:ext uri="{BB962C8B-B14F-4D97-AF65-F5344CB8AC3E}">
        <p14:creationId xmlns:p14="http://schemas.microsoft.com/office/powerpoint/2010/main" val="857490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7262855" cy="622725"/>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smtClean="0"/>
              <a:t>？</a:t>
            </a:r>
            <a:r>
              <a:rPr kumimoji="1" lang="en-US" altLang="zh-CN" sz="3200" dirty="0" smtClean="0"/>
              <a:t>-</a:t>
            </a:r>
            <a:r>
              <a:rPr kumimoji="1" lang="zh-CN" altLang="en-US" sz="3200" dirty="0" smtClean="0"/>
              <a:t> </a:t>
            </a:r>
            <a:r>
              <a:rPr kumimoji="1" lang="en-US" altLang="zh-CN" sz="3200" dirty="0" smtClean="0"/>
              <a:t>Nginx</a:t>
            </a:r>
            <a:r>
              <a:rPr kumimoji="1" lang="zh-CN" altLang="en-US" sz="3200" dirty="0" smtClean="0"/>
              <a:t> </a:t>
            </a:r>
            <a:r>
              <a:rPr kumimoji="1" lang="en-US" altLang="zh-CN" sz="3200" dirty="0"/>
              <a:t/>
            </a:r>
            <a:br>
              <a:rPr kumimoji="1" lang="en-US" altLang="zh-CN" sz="3200" dirty="0"/>
            </a:br>
            <a:r>
              <a:rPr kumimoji="1" lang="zh-CN" altLang="en-US" sz="4400" dirty="0"/>
              <a:t/>
            </a:r>
            <a:br>
              <a:rPr kumimoji="1" lang="zh-CN" altLang="en-US" sz="4400" dirty="0"/>
            </a:br>
            <a:endParaRPr kumimoji="1" lang="zh-CN" altLang="en-US" dirty="0"/>
          </a:p>
        </p:txBody>
      </p:sp>
      <p:pic>
        <p:nvPicPr>
          <p:cNvPr id="2" name="内容占位符 1"/>
          <p:cNvPicPr>
            <a:picLocks noGrp="1" noChangeAspect="1"/>
          </p:cNvPicPr>
          <p:nvPr>
            <p:ph idx="1"/>
          </p:nvPr>
        </p:nvPicPr>
        <p:blipFill>
          <a:blip r:embed="rId3"/>
          <a:stretch>
            <a:fillRect/>
          </a:stretch>
        </p:blipFill>
        <p:spPr>
          <a:xfrm>
            <a:off x="1984195" y="1209488"/>
            <a:ext cx="5793126" cy="5290327"/>
          </a:xfrm>
          <a:prstGeom prst="rect">
            <a:avLst/>
          </a:prstGeom>
        </p:spPr>
      </p:pic>
    </p:spTree>
    <p:extLst>
      <p:ext uri="{BB962C8B-B14F-4D97-AF65-F5344CB8AC3E}">
        <p14:creationId xmlns:p14="http://schemas.microsoft.com/office/powerpoint/2010/main" val="25948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7262855" cy="622725"/>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smtClean="0"/>
              <a:t>？</a:t>
            </a:r>
            <a:r>
              <a:rPr kumimoji="1" lang="en-US" altLang="zh-CN" sz="3200" dirty="0" smtClean="0"/>
              <a:t>-</a:t>
            </a:r>
            <a:r>
              <a:rPr kumimoji="1" lang="zh-CN" altLang="en-US" sz="3200" dirty="0" smtClean="0"/>
              <a:t> </a:t>
            </a:r>
            <a:r>
              <a:rPr kumimoji="1" lang="en-US" altLang="zh-CN" sz="3200" dirty="0" smtClean="0"/>
              <a:t>Nginx</a:t>
            </a:r>
            <a:r>
              <a:rPr kumimoji="1" lang="zh-CN" altLang="en-US" sz="3200" dirty="0" smtClean="0"/>
              <a:t> </a:t>
            </a:r>
            <a:r>
              <a:rPr kumimoji="1" lang="en-US" altLang="zh-CN" sz="3200" dirty="0"/>
              <a:t/>
            </a:r>
            <a:br>
              <a:rPr kumimoji="1" lang="en-US" altLang="zh-CN" sz="3200" dirty="0"/>
            </a:br>
            <a:r>
              <a:rPr kumimoji="1" lang="zh-CN" altLang="en-US" sz="4400" dirty="0"/>
              <a:t/>
            </a:r>
            <a:br>
              <a:rPr kumimoji="1" lang="zh-CN" altLang="en-US" sz="4400" dirty="0"/>
            </a:br>
            <a:endParaRPr kumimoji="1" lang="zh-CN" altLang="en-US" dirty="0"/>
          </a:p>
        </p:txBody>
      </p:sp>
      <p:sp>
        <p:nvSpPr>
          <p:cNvPr id="4" name="内容占位符 3"/>
          <p:cNvSpPr>
            <a:spLocks noGrp="1"/>
          </p:cNvSpPr>
          <p:nvPr>
            <p:ph idx="1"/>
          </p:nvPr>
        </p:nvSpPr>
        <p:spPr/>
        <p:txBody>
          <a:bodyPr/>
          <a:lstStyle/>
          <a:p>
            <a:r>
              <a:rPr lang="zh-CN" altLang="en-US" dirty="0"/>
              <a:t>这种架构存在很多问题</a:t>
            </a:r>
            <a:r>
              <a:rPr lang="en-US" altLang="zh-CN" dirty="0"/>
              <a:t>:</a:t>
            </a:r>
          </a:p>
          <a:p>
            <a:r>
              <a:rPr lang="en-US" altLang="zh-CN" dirty="0"/>
              <a:t>Nginx</a:t>
            </a:r>
            <a:r>
              <a:rPr lang="zh-CN" altLang="en-US" dirty="0"/>
              <a:t>作为中间层，在配置文件中耦合了服务调用的逻辑，这削弱了微服务的完整性，也使得</a:t>
            </a:r>
            <a:r>
              <a:rPr lang="en-US" altLang="zh-CN" dirty="0"/>
              <a:t>Nginx</a:t>
            </a:r>
            <a:r>
              <a:rPr lang="zh-CN" altLang="en-US" dirty="0"/>
              <a:t>在一定程度上变成了一个重量级的</a:t>
            </a:r>
            <a:r>
              <a:rPr lang="en-US" altLang="zh-CN" dirty="0"/>
              <a:t>ESB</a:t>
            </a:r>
            <a:r>
              <a:rPr lang="zh-CN" altLang="en-US" dirty="0"/>
              <a:t>。</a:t>
            </a:r>
          </a:p>
          <a:p>
            <a:r>
              <a:rPr lang="zh-CN" altLang="en-US" dirty="0"/>
              <a:t>服务的信息分散在各个系统，无法统一管理和维护。每一次的服务调用都是一次尝试，服务消费者并不知道有哪些实例在给他们提供服务。这不符合</a:t>
            </a:r>
            <a:r>
              <a:rPr lang="en-US" altLang="zh-CN" dirty="0"/>
              <a:t>DevOps</a:t>
            </a:r>
            <a:r>
              <a:rPr lang="zh-CN" altLang="en-US" dirty="0"/>
              <a:t>的理念。</a:t>
            </a:r>
          </a:p>
          <a:p>
            <a:r>
              <a:rPr lang="zh-CN" altLang="en-US" dirty="0"/>
              <a:t>无法直观的看到服务提供者和服务消费者当前的运行状况和通信频率</a:t>
            </a:r>
            <a:r>
              <a:rPr lang="zh-CN" altLang="en-US" dirty="0" smtClean="0"/>
              <a:t>。</a:t>
            </a:r>
            <a:endParaRPr lang="zh-CN" altLang="en-US" dirty="0"/>
          </a:p>
          <a:p>
            <a:r>
              <a:rPr lang="zh-CN" altLang="en-US" dirty="0"/>
              <a:t>消费者的失败重发，负载均衡等都没有统一策略，这加大了开发每个服务的难度，不利于快速演化。</a:t>
            </a:r>
          </a:p>
          <a:p>
            <a:endParaRPr kumimoji="1" lang="zh-CN" altLang="en-US" dirty="0"/>
          </a:p>
        </p:txBody>
      </p:sp>
    </p:spTree>
    <p:extLst>
      <p:ext uri="{BB962C8B-B14F-4D97-AF65-F5344CB8AC3E}">
        <p14:creationId xmlns:p14="http://schemas.microsoft.com/office/powerpoint/2010/main" val="552847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7262855" cy="622725"/>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smtClean="0"/>
              <a:t>？</a:t>
            </a:r>
            <a:r>
              <a:rPr kumimoji="1" lang="en-US" altLang="zh-CN" sz="3200" dirty="0" smtClean="0"/>
              <a:t>-</a:t>
            </a:r>
            <a:r>
              <a:rPr kumimoji="1" lang="zh-CN" altLang="en-US" sz="3200" dirty="0" smtClean="0"/>
              <a:t> </a:t>
            </a:r>
            <a:r>
              <a:rPr kumimoji="1" lang="en-US" altLang="zh-CN" sz="3200" dirty="0" err="1" smtClean="0"/>
              <a:t>Dubbo</a:t>
            </a:r>
            <a:r>
              <a:rPr kumimoji="1" lang="en-US" altLang="zh-CN" sz="3200" dirty="0"/>
              <a:t/>
            </a:r>
            <a:br>
              <a:rPr kumimoji="1" lang="en-US" altLang="zh-CN" sz="3200" dirty="0"/>
            </a:br>
            <a:r>
              <a:rPr kumimoji="1" lang="zh-CN" altLang="en-US" sz="4400" dirty="0"/>
              <a:t/>
            </a:r>
            <a:br>
              <a:rPr kumimoji="1" lang="zh-CN" altLang="en-US" sz="4400" dirty="0"/>
            </a:b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2302379" y="1075444"/>
            <a:ext cx="6188478" cy="5114844"/>
          </a:xfrm>
          <a:prstGeom prst="rect">
            <a:avLst/>
          </a:prstGeom>
        </p:spPr>
      </p:pic>
    </p:spTree>
    <p:extLst>
      <p:ext uri="{BB962C8B-B14F-4D97-AF65-F5344CB8AC3E}">
        <p14:creationId xmlns:p14="http://schemas.microsoft.com/office/powerpoint/2010/main" val="2136930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46111" y="452719"/>
            <a:ext cx="7749743" cy="675437"/>
          </a:xfrm>
        </p:spPr>
        <p:txBody>
          <a:bodyPr/>
          <a:lstStyle/>
          <a:p>
            <a:r>
              <a:rPr kumimoji="1" lang="en-US" altLang="zh-CN" sz="3200" dirty="0"/>
              <a:t>2.Why</a:t>
            </a:r>
            <a:r>
              <a:rPr kumimoji="1" lang="zh-CN" altLang="en-US" sz="3200" dirty="0"/>
              <a:t> </a:t>
            </a:r>
            <a:r>
              <a:rPr kumimoji="1" lang="en-US" altLang="zh-CN" sz="3200" dirty="0" err="1"/>
              <a:t>SpringCloud</a:t>
            </a:r>
            <a:r>
              <a:rPr kumimoji="1" lang="zh-CN" altLang="en-US" sz="3200" dirty="0" smtClean="0"/>
              <a:t>？</a:t>
            </a:r>
            <a:r>
              <a:rPr kumimoji="1" lang="en-US" altLang="zh-CN" sz="3200" dirty="0" smtClean="0"/>
              <a:t>-</a:t>
            </a:r>
            <a:r>
              <a:rPr kumimoji="1" lang="zh-CN" altLang="en-US" sz="3200" dirty="0" smtClean="0"/>
              <a:t> </a:t>
            </a:r>
            <a:r>
              <a:rPr kumimoji="1" lang="en-US" altLang="zh-CN" sz="3200" dirty="0" err="1" smtClean="0"/>
              <a:t>Dubbo</a:t>
            </a:r>
            <a:r>
              <a:rPr kumimoji="1" lang="zh-CN" altLang="en-US" sz="3200" dirty="0" smtClean="0"/>
              <a:t> </a:t>
            </a:r>
            <a:r>
              <a:rPr kumimoji="1" lang="zh-CN" altLang="en-US" sz="4400" dirty="0"/>
              <a:t/>
            </a:r>
            <a:br>
              <a:rPr kumimoji="1" lang="zh-CN" altLang="en-US" sz="4400" dirty="0"/>
            </a:br>
            <a:endParaRPr kumimoji="1" lang="zh-CN" altLang="en-US" dirty="0"/>
          </a:p>
        </p:txBody>
      </p:sp>
      <p:sp>
        <p:nvSpPr>
          <p:cNvPr id="4" name="内容占位符 3"/>
          <p:cNvSpPr>
            <a:spLocks noGrp="1"/>
          </p:cNvSpPr>
          <p:nvPr>
            <p:ph idx="1"/>
          </p:nvPr>
        </p:nvSpPr>
        <p:spPr/>
        <p:txBody>
          <a:bodyPr/>
          <a:lstStyle/>
          <a:p>
            <a:r>
              <a:rPr lang="en-US" altLang="zh-CN" dirty="0" err="1"/>
              <a:t>D</a:t>
            </a:r>
            <a:r>
              <a:rPr lang="en-US" altLang="zh-CN" dirty="0" err="1" smtClean="0"/>
              <a:t>ubbo</a:t>
            </a:r>
            <a:r>
              <a:rPr lang="en-US" altLang="zh-CN" dirty="0" smtClean="0"/>
              <a:t> </a:t>
            </a:r>
            <a:r>
              <a:rPr lang="zh-CN" altLang="en-US" dirty="0"/>
              <a:t>优点</a:t>
            </a:r>
          </a:p>
          <a:p>
            <a:r>
              <a:rPr lang="zh-CN" altLang="en-US" dirty="0"/>
              <a:t>可靠，经过阿里实践检验的产品</a:t>
            </a:r>
          </a:p>
          <a:p>
            <a:r>
              <a:rPr lang="zh-CN" altLang="en-US" dirty="0"/>
              <a:t>实践多，社区有许多成功应用</a:t>
            </a:r>
            <a:r>
              <a:rPr lang="en-US" altLang="zh-CN" dirty="0" err="1"/>
              <a:t>Dubbo</a:t>
            </a:r>
            <a:r>
              <a:rPr lang="zh-CN" altLang="en-US" dirty="0"/>
              <a:t>的经验</a:t>
            </a:r>
          </a:p>
          <a:p>
            <a:r>
              <a:rPr lang="zh-CN" altLang="en-US" dirty="0"/>
              <a:t>低侵入</a:t>
            </a:r>
          </a:p>
          <a:p>
            <a:r>
              <a:rPr lang="en-US" altLang="zh-CN" dirty="0" err="1"/>
              <a:t>D</a:t>
            </a:r>
            <a:r>
              <a:rPr lang="en-US" altLang="zh-CN" dirty="0" err="1" smtClean="0"/>
              <a:t>ubbo</a:t>
            </a:r>
            <a:r>
              <a:rPr lang="en-US" altLang="zh-CN" dirty="0" smtClean="0"/>
              <a:t> </a:t>
            </a:r>
            <a:r>
              <a:rPr lang="zh-CN" altLang="en-US" dirty="0"/>
              <a:t>缺点</a:t>
            </a:r>
          </a:p>
          <a:p>
            <a:r>
              <a:rPr lang="zh-CN" altLang="en-US" dirty="0"/>
              <a:t>服务提供方与调用方接口依赖方式太</a:t>
            </a:r>
            <a:r>
              <a:rPr lang="zh-CN" altLang="en-US" dirty="0" smtClean="0"/>
              <a:t>强</a:t>
            </a:r>
            <a:endParaRPr lang="en-US" altLang="zh-CN" dirty="0" smtClean="0"/>
          </a:p>
          <a:p>
            <a:r>
              <a:rPr lang="zh-CN" altLang="en-US" dirty="0"/>
              <a:t>服务对平台敏感，难以简单</a:t>
            </a:r>
            <a:r>
              <a:rPr lang="zh-CN" altLang="en-US" dirty="0" smtClean="0"/>
              <a:t>复用</a:t>
            </a:r>
            <a:endParaRPr lang="en-US" altLang="zh-CN" dirty="0" smtClean="0"/>
          </a:p>
          <a:p>
            <a:r>
              <a:rPr lang="zh-CN" altLang="en-US" dirty="0" smtClean="0"/>
              <a:t>只实现</a:t>
            </a:r>
            <a:r>
              <a:rPr lang="zh-CN" altLang="en-US" dirty="0"/>
              <a:t>了服务治理</a:t>
            </a:r>
          </a:p>
          <a:p>
            <a:endParaRPr kumimoji="1" lang="zh-CN" altLang="en-US" dirty="0"/>
          </a:p>
        </p:txBody>
      </p:sp>
    </p:spTree>
    <p:extLst>
      <p:ext uri="{BB962C8B-B14F-4D97-AF65-F5344CB8AC3E}">
        <p14:creationId xmlns:p14="http://schemas.microsoft.com/office/powerpoint/2010/main" val="12878599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11665</TotalTime>
  <Words>4355</Words>
  <Application>Microsoft Macintosh PowerPoint</Application>
  <PresentationFormat>宽屏</PresentationFormat>
  <Paragraphs>218</Paragraphs>
  <Slides>34</Slides>
  <Notes>29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Calibri</vt:lpstr>
      <vt:lpstr>Century Gothic</vt:lpstr>
      <vt:lpstr>Mangal</vt:lpstr>
      <vt:lpstr>SimSun</vt:lpstr>
      <vt:lpstr>Wingdings 3</vt:lpstr>
      <vt:lpstr>宋体</vt:lpstr>
      <vt:lpstr>Arial</vt:lpstr>
      <vt:lpstr>离子</vt:lpstr>
      <vt:lpstr>SpringCloud</vt:lpstr>
      <vt:lpstr>PowerPoint 演示文稿</vt:lpstr>
      <vt:lpstr>1. Microservices</vt:lpstr>
      <vt:lpstr>1. Microservices - Feature</vt:lpstr>
      <vt:lpstr>2.Why SpringCloud？  </vt:lpstr>
      <vt:lpstr>2.Why SpringCloud？- Nginx   </vt:lpstr>
      <vt:lpstr>2.Why SpringCloud？- Nginx   </vt:lpstr>
      <vt:lpstr>2.Why SpringCloud？- Dubbo  </vt:lpstr>
      <vt:lpstr>2.Why SpringCloud？- Dubbo  </vt:lpstr>
      <vt:lpstr>2.Why SpringCloud？  </vt:lpstr>
      <vt:lpstr>2.Why SpringCloud？  </vt:lpstr>
      <vt:lpstr>3.SpringCloud Architecture Diagram  </vt:lpstr>
      <vt:lpstr>3.SpringCloud Architecture Diagram  </vt:lpstr>
      <vt:lpstr>4.Eureka vs Zookeeper       </vt:lpstr>
      <vt:lpstr>4.Eureka - Architecture  </vt:lpstr>
      <vt:lpstr>4.Eureka Server</vt:lpstr>
      <vt:lpstr>4.Eureka Server</vt:lpstr>
      <vt:lpstr>4.Eureka - Service Provider:服务注册  </vt:lpstr>
      <vt:lpstr>4.Eureka - Service Provider:续约与剔除   </vt:lpstr>
      <vt:lpstr>4.Eureka - Service Consumer   </vt:lpstr>
      <vt:lpstr>5.Ribbon</vt:lpstr>
      <vt:lpstr>5.Ribbon</vt:lpstr>
      <vt:lpstr>6.Hystrix  </vt:lpstr>
      <vt:lpstr>6.Hystrix  </vt:lpstr>
      <vt:lpstr>6.Hystrix  </vt:lpstr>
      <vt:lpstr>7. Feign   </vt:lpstr>
      <vt:lpstr> 8.Zuul    </vt:lpstr>
      <vt:lpstr> 8.Zuul    </vt:lpstr>
      <vt:lpstr> 8.Zuul    </vt:lpstr>
      <vt:lpstr> 8.Zuul    </vt:lpstr>
      <vt:lpstr> 8.Zuul – 好处    </vt:lpstr>
      <vt:lpstr>https://github.com/conquer/SpringCloud</vt:lpstr>
      <vt:lpstr>Q&amp;a</vt:lpstr>
      <vt:lpstr>Thanks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日志系统架构分享</dc:title>
  <dc:creator>Guoping Xiong</dc:creator>
  <cp:lastModifiedBy>Guoping Xiong</cp:lastModifiedBy>
  <cp:revision>272</cp:revision>
  <dcterms:created xsi:type="dcterms:W3CDTF">2016-07-09T06:08:18Z</dcterms:created>
  <dcterms:modified xsi:type="dcterms:W3CDTF">2018-03-29T08:11:31Z</dcterms:modified>
</cp:coreProperties>
</file>